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71" r:id="rId3"/>
    <p:sldId id="256" r:id="rId4"/>
    <p:sldId id="257" r:id="rId5"/>
    <p:sldId id="258" r:id="rId6"/>
    <p:sldId id="272" r:id="rId7"/>
    <p:sldId id="265" r:id="rId8"/>
    <p:sldId id="273" r:id="rId9"/>
    <p:sldId id="274" r:id="rId10"/>
    <p:sldId id="275" r:id="rId11"/>
    <p:sldId id="262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276B"/>
    <a:srgbClr val="305EBC"/>
    <a:srgbClr val="FFC000"/>
    <a:srgbClr val="0F2367"/>
    <a:srgbClr val="B8CEDF"/>
    <a:srgbClr val="2F5597"/>
    <a:srgbClr val="5650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654" y="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511253/72466f2c8cc0866b7dab921ae53b3ff96887e713/#dst733" TargetMode="External"/><Relationship Id="rId2" Type="http://schemas.openxmlformats.org/officeDocument/2006/relationships/hyperlink" Target="https://www.consultant.ru/document/cons_doc_LAW_511253/72466f2c8cc0866b7dab921ae53b3ff96887e713/#dst149" TargetMode="External"/><Relationship Id="rId1" Type="http://schemas.openxmlformats.org/officeDocument/2006/relationships/hyperlink" Target="https://www.consultant.ru/document/cons_doc_LAW_511253/72466f2c8cc0866b7dab921ae53b3ff96887e713/#dst101639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511253/72466f2c8cc0866b7dab921ae53b3ff96887e713/#dst733" TargetMode="External"/><Relationship Id="rId2" Type="http://schemas.openxmlformats.org/officeDocument/2006/relationships/hyperlink" Target="https://www.consultant.ru/document/cons_doc_LAW_511253/72466f2c8cc0866b7dab921ae53b3ff96887e713/#dst149" TargetMode="External"/><Relationship Id="rId1" Type="http://schemas.openxmlformats.org/officeDocument/2006/relationships/hyperlink" Target="https://www.consultant.ru/document/cons_doc_LAW_511253/72466f2c8cc0866b7dab921ae53b3ff96887e713/#dst101639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01E2CA-2BD8-4E02-A520-2F62AC905DA9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A8767FF5-DB9B-4CE7-9D97-26EC1CC4B9C1}">
      <dgm:prSet phldrT="[Текст]" custT="1"/>
      <dgm:spPr>
        <a:solidFill>
          <a:srgbClr val="11276B"/>
        </a:solidFill>
      </dgm:spPr>
      <dgm:t>
        <a:bodyPr/>
        <a:lstStyle/>
        <a:p>
          <a:r>
            <a:rPr lang="ru-RU" sz="900" u="none" dirty="0"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ОБЩЕОБРАЗОВАТЕЛЬНЫХ ПРОГРАММ ДОШКОЛЬНОГО ОБРАЗОВАНИЯ:</a:t>
          </a:r>
          <a:endParaRPr lang="ru-RU" sz="900" u="none" dirty="0">
            <a:latin typeface="Arial Black" panose="020B0A04020102020204" pitchFamily="34" charset="0"/>
          </a:endParaRPr>
        </a:p>
      </dgm:t>
    </dgm:pt>
    <dgm:pt modelId="{50DEF880-5F95-4353-AF3E-74753E0B9CD6}" type="parTrans" cxnId="{80D6FD5B-42C0-41D5-9D1B-DC1336E0A2C0}">
      <dgm:prSet/>
      <dgm:spPr/>
      <dgm:t>
        <a:bodyPr/>
        <a:lstStyle/>
        <a:p>
          <a:endParaRPr lang="ru-RU" sz="900"/>
        </a:p>
      </dgm:t>
    </dgm:pt>
    <dgm:pt modelId="{0CEC0B8F-B3BD-4A33-A4B1-C7A8AD0FFC6B}" type="sibTrans" cxnId="{80D6FD5B-42C0-41D5-9D1B-DC1336E0A2C0}">
      <dgm:prSet/>
      <dgm:spPr/>
      <dgm:t>
        <a:bodyPr/>
        <a:lstStyle/>
        <a:p>
          <a:endParaRPr lang="ru-RU" sz="900"/>
        </a:p>
      </dgm:t>
    </dgm:pt>
    <dgm:pt modelId="{B06FE52F-7CB8-4EE2-B6EC-9EB97730ED24}">
      <dgm:prSet phldrT="[Текст]" custT="1"/>
      <dgm:spPr>
        <a:solidFill>
          <a:srgbClr val="11276B"/>
        </a:solidFill>
      </dgm:spPr>
      <dgm:t>
        <a:bodyPr/>
        <a:lstStyle/>
        <a:p>
          <a:r>
            <a:rPr lang="ru-RU" sz="900" u="none"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ОБЩЕОБРАЗОВАТЕЛЬНЫХ ПРОГРАММ НАЧАЛЬНОГО ОБЩЕГО, ОСНОВНОГО ОБЩЕГО И СРЕДНЕГО ОБЩЕГО ОБРАЗОВАНИЯ: </a:t>
          </a:r>
          <a:endParaRPr lang="ru-RU" sz="900" u="none" dirty="0">
            <a:effectLst/>
            <a:latin typeface="Arial Black" panose="020B0A04020102020204" pitchFamily="34" charset="0"/>
            <a:ea typeface="Times New Roman" panose="02020603050405020304" pitchFamily="18" charset="0"/>
          </a:endParaRPr>
        </a:p>
      </dgm:t>
    </dgm:pt>
    <dgm:pt modelId="{6A4CEDDB-E84F-4F9E-A601-EEEAF471193C}" type="parTrans" cxnId="{32B5A44B-7211-4780-B0D5-B47176181ECE}">
      <dgm:prSet/>
      <dgm:spPr/>
      <dgm:t>
        <a:bodyPr/>
        <a:lstStyle/>
        <a:p>
          <a:endParaRPr lang="ru-RU" sz="900"/>
        </a:p>
      </dgm:t>
    </dgm:pt>
    <dgm:pt modelId="{1BD4AC0B-91BD-491D-88AB-3C255C2A1F0A}" type="sibTrans" cxnId="{32B5A44B-7211-4780-B0D5-B47176181ECE}">
      <dgm:prSet/>
      <dgm:spPr/>
      <dgm:t>
        <a:bodyPr/>
        <a:lstStyle/>
        <a:p>
          <a:endParaRPr lang="ru-RU" sz="900"/>
        </a:p>
      </dgm:t>
    </dgm:pt>
    <dgm:pt modelId="{E7C9ADF3-A4C3-441A-B612-57322125C02E}">
      <dgm:prSet phldrT="[Текст]" custT="1"/>
      <dgm:spPr>
        <a:solidFill>
          <a:srgbClr val="11276B"/>
        </a:solidFill>
      </dgm:spPr>
      <dgm:t>
        <a:bodyPr/>
        <a:lstStyle/>
        <a:p>
          <a:r>
            <a:rPr lang="ru-RU" sz="900" u="none"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ОБРАЗОВАТЕЛЬНЫХ ПРОГРАММ СРЕДНЕГО ПРОФЕССИОНАЛЬНОГО ОБРАЗОВАНИЯ:    </a:t>
          </a:r>
          <a:endParaRPr lang="ru-RU" sz="900" u="none" dirty="0">
            <a:effectLst/>
            <a:latin typeface="Arial Black" panose="020B0A04020102020204" pitchFamily="34" charset="0"/>
            <a:ea typeface="Times New Roman" panose="02020603050405020304" pitchFamily="18" charset="0"/>
          </a:endParaRPr>
        </a:p>
      </dgm:t>
    </dgm:pt>
    <dgm:pt modelId="{70D8B371-D029-4A91-9903-0AA0B86E50BA}" type="parTrans" cxnId="{415DEA04-002C-4331-ABFA-CF481E2508DF}">
      <dgm:prSet/>
      <dgm:spPr/>
      <dgm:t>
        <a:bodyPr/>
        <a:lstStyle/>
        <a:p>
          <a:endParaRPr lang="ru-RU" sz="900"/>
        </a:p>
      </dgm:t>
    </dgm:pt>
    <dgm:pt modelId="{976B493F-C142-478F-B10B-1969989E5D05}" type="sibTrans" cxnId="{415DEA04-002C-4331-ABFA-CF481E2508DF}">
      <dgm:prSet/>
      <dgm:spPr/>
      <dgm:t>
        <a:bodyPr/>
        <a:lstStyle/>
        <a:p>
          <a:endParaRPr lang="ru-RU" sz="900"/>
        </a:p>
      </dgm:t>
    </dgm:pt>
    <dgm:pt modelId="{F9FA7537-5F55-4BF3-A123-B7451C1F9A92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журнал посещаемости; </a:t>
          </a:r>
          <a:endParaRPr lang="ru-RU" sz="900" dirty="0"/>
        </a:p>
      </dgm:t>
    </dgm:pt>
    <dgm:pt modelId="{5C8390A5-004F-446C-B1AA-D7095D22F6F8}" type="parTrans" cxnId="{45014A99-CADA-487E-8CE6-2146D5308B36}">
      <dgm:prSet/>
      <dgm:spPr/>
      <dgm:t>
        <a:bodyPr/>
        <a:lstStyle/>
        <a:p>
          <a:endParaRPr lang="ru-RU" sz="900"/>
        </a:p>
      </dgm:t>
    </dgm:pt>
    <dgm:pt modelId="{0D98E9F4-0FD8-4853-81CE-FFF2A6A51961}" type="sibTrans" cxnId="{45014A99-CADA-487E-8CE6-2146D5308B36}">
      <dgm:prSet/>
      <dgm:spPr/>
      <dgm:t>
        <a:bodyPr/>
        <a:lstStyle/>
        <a:p>
          <a:endParaRPr lang="ru-RU" sz="900"/>
        </a:p>
      </dgm:t>
    </dgm:pt>
    <dgm:pt modelId="{572B6969-0A55-41A6-8DDD-F620FB57894C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календарно-тематический план</a:t>
          </a:r>
        </a:p>
      </dgm:t>
    </dgm:pt>
    <dgm:pt modelId="{3E8DFA20-79C1-4391-94B7-FE3EC3AB0BE7}" type="parTrans" cxnId="{B788DCEF-2934-4649-961B-10A8B87C2C34}">
      <dgm:prSet/>
      <dgm:spPr/>
      <dgm:t>
        <a:bodyPr/>
        <a:lstStyle/>
        <a:p>
          <a:endParaRPr lang="ru-RU" sz="900"/>
        </a:p>
      </dgm:t>
    </dgm:pt>
    <dgm:pt modelId="{92A4DC9A-1BE1-4221-ADC9-848E94F47860}" type="sibTrans" cxnId="{B788DCEF-2934-4649-961B-10A8B87C2C34}">
      <dgm:prSet/>
      <dgm:spPr/>
      <dgm:t>
        <a:bodyPr/>
        <a:lstStyle/>
        <a:p>
          <a:endParaRPr lang="ru-RU" sz="900"/>
        </a:p>
      </dgm:t>
    </dgm:pt>
    <dgm:pt modelId="{BF7CDB16-D7BB-4DBA-ADB0-ABBCB3C9C407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рабочая программа учебного предмета, учебного курса (в том числе внеурочной деятельности), учебного модуля; </a:t>
          </a:r>
          <a:endParaRPr lang="ru-RU" sz="900" dirty="0"/>
        </a:p>
      </dgm:t>
    </dgm:pt>
    <dgm:pt modelId="{9F6BBA00-1201-4C67-A908-79CC0C132AB6}" type="parTrans" cxnId="{B644F807-F2FB-4B71-BA48-B625B23E4B42}">
      <dgm:prSet/>
      <dgm:spPr/>
      <dgm:t>
        <a:bodyPr/>
        <a:lstStyle/>
        <a:p>
          <a:endParaRPr lang="ru-RU" sz="900"/>
        </a:p>
      </dgm:t>
    </dgm:pt>
    <dgm:pt modelId="{F5CF6012-79CB-4F3F-9CB5-34B12C44AF7E}" type="sibTrans" cxnId="{B644F807-F2FB-4B71-BA48-B625B23E4B42}">
      <dgm:prSet/>
      <dgm:spPr/>
      <dgm:t>
        <a:bodyPr/>
        <a:lstStyle/>
        <a:p>
          <a:endParaRPr lang="ru-RU" sz="900"/>
        </a:p>
      </dgm:t>
    </dgm:pt>
    <dgm:pt modelId="{B84134BD-A174-40C4-A15D-D3A267D2390B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журнал учета успеваемости;</a:t>
          </a:r>
        </a:p>
      </dgm:t>
    </dgm:pt>
    <dgm:pt modelId="{9D879C7E-874F-46E1-9063-14ADBE2D7222}" type="parTrans" cxnId="{5CA144C9-0B4B-4D21-AFC9-7EF09E169B57}">
      <dgm:prSet/>
      <dgm:spPr/>
      <dgm:t>
        <a:bodyPr/>
        <a:lstStyle/>
        <a:p>
          <a:endParaRPr lang="ru-RU" sz="900"/>
        </a:p>
      </dgm:t>
    </dgm:pt>
    <dgm:pt modelId="{E6057B93-0678-4C27-A969-01057025F23A}" type="sibTrans" cxnId="{5CA144C9-0B4B-4D21-AFC9-7EF09E169B57}">
      <dgm:prSet/>
      <dgm:spPr/>
      <dgm:t>
        <a:bodyPr/>
        <a:lstStyle/>
        <a:p>
          <a:endParaRPr lang="ru-RU" sz="900"/>
        </a:p>
      </dgm:t>
    </dgm:pt>
    <dgm:pt modelId="{A19E5FAE-C97C-4039-B0EE-900933636EED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журнал внеурочной деятельности (для педагогических работников, осуществляющих внеурочную деятельность);</a:t>
          </a:r>
        </a:p>
      </dgm:t>
    </dgm:pt>
    <dgm:pt modelId="{F7AFB3A5-3735-4F7F-9FD8-CFB36ED29B55}" type="parTrans" cxnId="{A2A903A3-1E75-4CA6-82DF-CB3768C21456}">
      <dgm:prSet/>
      <dgm:spPr/>
      <dgm:t>
        <a:bodyPr/>
        <a:lstStyle/>
        <a:p>
          <a:endParaRPr lang="ru-RU" sz="900"/>
        </a:p>
      </dgm:t>
    </dgm:pt>
    <dgm:pt modelId="{D0B30CCA-1046-438A-8D44-B092C59F01D5}" type="sibTrans" cxnId="{A2A903A3-1E75-4CA6-82DF-CB3768C21456}">
      <dgm:prSet/>
      <dgm:spPr/>
      <dgm:t>
        <a:bodyPr/>
        <a:lstStyle/>
        <a:p>
          <a:endParaRPr lang="ru-RU" sz="900"/>
        </a:p>
      </dgm:t>
    </dgm:pt>
    <dgm:pt modelId="{CC7E2F32-8B42-457C-9F98-6A8831F1273A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рабочая программа дисциплины (модуля) и (или) практики;    </a:t>
          </a:r>
          <a:endParaRPr lang="ru-RU" sz="900" dirty="0"/>
        </a:p>
      </dgm:t>
    </dgm:pt>
    <dgm:pt modelId="{0813803D-E65B-483B-B313-E9B45324E7E2}" type="parTrans" cxnId="{9EEAFC70-D88E-4EBA-BFB7-5AE7A8E0DCCB}">
      <dgm:prSet/>
      <dgm:spPr/>
      <dgm:t>
        <a:bodyPr/>
        <a:lstStyle/>
        <a:p>
          <a:endParaRPr lang="ru-RU" sz="900"/>
        </a:p>
      </dgm:t>
    </dgm:pt>
    <dgm:pt modelId="{748EF896-8457-4293-8AF8-95704A5F2A9D}" type="sibTrans" cxnId="{9EEAFC70-D88E-4EBA-BFB7-5AE7A8E0DCCB}">
      <dgm:prSet/>
      <dgm:spPr/>
      <dgm:t>
        <a:bodyPr/>
        <a:lstStyle/>
        <a:p>
          <a:endParaRPr lang="ru-RU" sz="900"/>
        </a:p>
      </dgm:t>
    </dgm:pt>
    <dgm:pt modelId="{3AE8F490-3318-48DD-BC80-5B96404A3476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экзаменационная и (или) зачетная ведомости;</a:t>
          </a:r>
        </a:p>
      </dgm:t>
    </dgm:pt>
    <dgm:pt modelId="{9E81DC4D-E5CE-4E13-87B0-2E396B042C60}" type="parTrans" cxnId="{EBB256C0-BCE3-4C91-B0F8-362CE9D12F68}">
      <dgm:prSet/>
      <dgm:spPr/>
      <dgm:t>
        <a:bodyPr/>
        <a:lstStyle/>
        <a:p>
          <a:endParaRPr lang="ru-RU" sz="900"/>
        </a:p>
      </dgm:t>
    </dgm:pt>
    <dgm:pt modelId="{FB8B9227-F6FD-45C0-BCD2-97884A7E7C90}" type="sibTrans" cxnId="{EBB256C0-BCE3-4C91-B0F8-362CE9D12F68}">
      <dgm:prSet/>
      <dgm:spPr/>
      <dgm:t>
        <a:bodyPr/>
        <a:lstStyle/>
        <a:p>
          <a:endParaRPr lang="ru-RU" sz="900"/>
        </a:p>
      </dgm:t>
    </dgm:pt>
    <dgm:pt modelId="{9E3E4AB6-BBEB-4880-8E80-F933507C7CFC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журнал учета успеваемости; </a:t>
          </a:r>
        </a:p>
      </dgm:t>
    </dgm:pt>
    <dgm:pt modelId="{B85E2810-6F66-4F10-8496-EC45F2869BC4}" type="parTrans" cxnId="{F8A4341E-661B-41AC-9109-0737D32D45A6}">
      <dgm:prSet/>
      <dgm:spPr/>
      <dgm:t>
        <a:bodyPr/>
        <a:lstStyle/>
        <a:p>
          <a:endParaRPr lang="ru-RU" sz="900"/>
        </a:p>
      </dgm:t>
    </dgm:pt>
    <dgm:pt modelId="{32A089AC-B594-4E44-8842-0DDDD8E7BB7A}" type="sibTrans" cxnId="{F8A4341E-661B-41AC-9109-0737D32D45A6}">
      <dgm:prSet/>
      <dgm:spPr/>
      <dgm:t>
        <a:bodyPr/>
        <a:lstStyle/>
        <a:p>
          <a:endParaRPr lang="ru-RU" sz="900"/>
        </a:p>
      </dgm:t>
    </dgm:pt>
    <dgm:pt modelId="{7CBAE347-8DFA-4508-91B6-67B1D5881578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план воспитательной работы (для преподавателей, осуществляющих функцию классного руководства или кураторства);</a:t>
          </a:r>
        </a:p>
      </dgm:t>
    </dgm:pt>
    <dgm:pt modelId="{0E2AA081-B0B5-4C64-BA16-9A13734A0E28}" type="parTrans" cxnId="{4E5E522A-D2EB-4089-BA40-85BE5981951E}">
      <dgm:prSet/>
      <dgm:spPr/>
      <dgm:t>
        <a:bodyPr/>
        <a:lstStyle/>
        <a:p>
          <a:endParaRPr lang="ru-RU" sz="900"/>
        </a:p>
      </dgm:t>
    </dgm:pt>
    <dgm:pt modelId="{D8170A84-EEDC-43E3-8828-4680F3A4ECC9}" type="sibTrans" cxnId="{4E5E522A-D2EB-4089-BA40-85BE5981951E}">
      <dgm:prSet/>
      <dgm:spPr/>
      <dgm:t>
        <a:bodyPr/>
        <a:lstStyle/>
        <a:p>
          <a:endParaRPr lang="ru-RU" sz="900"/>
        </a:p>
      </dgm:t>
    </dgm:pt>
    <dgm:pt modelId="{1904D98A-DDC8-4420-B984-1A82EBD05A17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характеристика на обучающегося (по запросу, для преподавателей, осуществляющих функцию классного руководства или кураторства);</a:t>
          </a:r>
        </a:p>
      </dgm:t>
    </dgm:pt>
    <dgm:pt modelId="{3C24E09F-E237-4864-BF80-0D18BBEB91EE}" type="parTrans" cxnId="{E35142D6-46DF-4DA2-8D72-66A8AF5BBBCD}">
      <dgm:prSet/>
      <dgm:spPr/>
      <dgm:t>
        <a:bodyPr/>
        <a:lstStyle/>
        <a:p>
          <a:endParaRPr lang="ru-RU" sz="900"/>
        </a:p>
      </dgm:t>
    </dgm:pt>
    <dgm:pt modelId="{367A6F51-D592-41C1-90CA-65FD006EB027}" type="sibTrans" cxnId="{E35142D6-46DF-4DA2-8D72-66A8AF5BBBCD}">
      <dgm:prSet/>
      <dgm:spPr/>
      <dgm:t>
        <a:bodyPr/>
        <a:lstStyle/>
        <a:p>
          <a:endParaRPr lang="ru-RU" sz="900"/>
        </a:p>
      </dgm:t>
    </dgm:pt>
    <dgm:pt modelId="{B689D450-81C8-403A-9954-353D15F2472E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журнал практики</a:t>
          </a:r>
        </a:p>
      </dgm:t>
    </dgm:pt>
    <dgm:pt modelId="{03229398-8E99-4484-81CC-FB40CBAC3B18}" type="parTrans" cxnId="{C9B82E78-3871-4DD0-ABFE-5248FE8B4E7D}">
      <dgm:prSet/>
      <dgm:spPr/>
      <dgm:t>
        <a:bodyPr/>
        <a:lstStyle/>
        <a:p>
          <a:endParaRPr lang="ru-RU" sz="900"/>
        </a:p>
      </dgm:t>
    </dgm:pt>
    <dgm:pt modelId="{3277D6E8-D955-43CB-A356-4AB1F2DAE9C4}" type="sibTrans" cxnId="{C9B82E78-3871-4DD0-ABFE-5248FE8B4E7D}">
      <dgm:prSet/>
      <dgm:spPr/>
      <dgm:t>
        <a:bodyPr/>
        <a:lstStyle/>
        <a:p>
          <a:endParaRPr lang="ru-RU" sz="900"/>
        </a:p>
      </dgm:t>
    </dgm:pt>
    <dgm:pt modelId="{9498B033-F03C-4D36-8431-91ADE30951DC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план воспитательной работы (для педагогических работников, осуществляющих функцию классного руководства);</a:t>
          </a:r>
        </a:p>
      </dgm:t>
    </dgm:pt>
    <dgm:pt modelId="{66837775-8832-482B-ABCF-A0D7F16AC2F2}" type="sibTrans" cxnId="{4067E6E7-C50F-45F8-AA17-A05078A45A88}">
      <dgm:prSet/>
      <dgm:spPr/>
      <dgm:t>
        <a:bodyPr/>
        <a:lstStyle/>
        <a:p>
          <a:endParaRPr lang="ru-RU" sz="900"/>
        </a:p>
      </dgm:t>
    </dgm:pt>
    <dgm:pt modelId="{ABBC6FBD-D861-470D-817A-550F27048112}" type="parTrans" cxnId="{4067E6E7-C50F-45F8-AA17-A05078A45A88}">
      <dgm:prSet/>
      <dgm:spPr/>
      <dgm:t>
        <a:bodyPr/>
        <a:lstStyle/>
        <a:p>
          <a:endParaRPr lang="ru-RU" sz="900"/>
        </a:p>
      </dgm:t>
    </dgm:pt>
    <dgm:pt modelId="{E9FB53D1-C221-4815-AF5B-AC0B73B4143D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характеристика на обучающегося (по запросу, для педагогических работников, осуществляющих функцию классного руководства)</a:t>
          </a:r>
        </a:p>
      </dgm:t>
    </dgm:pt>
    <dgm:pt modelId="{F7855D5D-6120-4383-9AD4-2CB1247316B4}" type="parTrans" cxnId="{70E2C7F8-D1BC-417F-A7B2-D42B2FD232D6}">
      <dgm:prSet/>
      <dgm:spPr/>
      <dgm:t>
        <a:bodyPr/>
        <a:lstStyle/>
        <a:p>
          <a:endParaRPr lang="ru-RU"/>
        </a:p>
      </dgm:t>
    </dgm:pt>
    <dgm:pt modelId="{D9220B6B-9D9A-46FE-B385-A835F4C792DF}" type="sibTrans" cxnId="{70E2C7F8-D1BC-417F-A7B2-D42B2FD232D6}">
      <dgm:prSet/>
      <dgm:spPr/>
      <dgm:t>
        <a:bodyPr/>
        <a:lstStyle/>
        <a:p>
          <a:endParaRPr lang="ru-RU"/>
        </a:p>
      </dgm:t>
    </dgm:pt>
    <dgm:pt modelId="{D2E12F7F-CCA9-4B01-9050-54C73A35B3E9}" type="pres">
      <dgm:prSet presAssocID="{4501E2CA-2BD8-4E02-A520-2F62AC905DA9}" presName="linear" presStyleCnt="0">
        <dgm:presLayoutVars>
          <dgm:dir/>
          <dgm:animLvl val="lvl"/>
          <dgm:resizeHandles val="exact"/>
        </dgm:presLayoutVars>
      </dgm:prSet>
      <dgm:spPr/>
    </dgm:pt>
    <dgm:pt modelId="{FAB63281-80A0-4F30-BEEA-A57C87833149}" type="pres">
      <dgm:prSet presAssocID="{A8767FF5-DB9B-4CE7-9D97-26EC1CC4B9C1}" presName="parentLin" presStyleCnt="0"/>
      <dgm:spPr/>
    </dgm:pt>
    <dgm:pt modelId="{AB050102-5A64-4A79-BE66-305332D459F7}" type="pres">
      <dgm:prSet presAssocID="{A8767FF5-DB9B-4CE7-9D97-26EC1CC4B9C1}" presName="parentLeftMargin" presStyleLbl="node1" presStyleIdx="0" presStyleCnt="3"/>
      <dgm:spPr/>
    </dgm:pt>
    <dgm:pt modelId="{38308A02-947E-409F-9978-2AB7E88A5D86}" type="pres">
      <dgm:prSet presAssocID="{A8767FF5-DB9B-4CE7-9D97-26EC1CC4B9C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C4069BD-D1F7-476E-A00A-717DC77768D2}" type="pres">
      <dgm:prSet presAssocID="{A8767FF5-DB9B-4CE7-9D97-26EC1CC4B9C1}" presName="negativeSpace" presStyleCnt="0"/>
      <dgm:spPr/>
    </dgm:pt>
    <dgm:pt modelId="{540D84C4-A1F4-4A13-B986-0844ED17746A}" type="pres">
      <dgm:prSet presAssocID="{A8767FF5-DB9B-4CE7-9D97-26EC1CC4B9C1}" presName="childText" presStyleLbl="conFgAcc1" presStyleIdx="0" presStyleCnt="3">
        <dgm:presLayoutVars>
          <dgm:bulletEnabled val="1"/>
        </dgm:presLayoutVars>
      </dgm:prSet>
      <dgm:spPr/>
    </dgm:pt>
    <dgm:pt modelId="{CBC09C2C-3993-4EFA-B270-5652D0E0B8C5}" type="pres">
      <dgm:prSet presAssocID="{0CEC0B8F-B3BD-4A33-A4B1-C7A8AD0FFC6B}" presName="spaceBetweenRectangles" presStyleCnt="0"/>
      <dgm:spPr/>
    </dgm:pt>
    <dgm:pt modelId="{51DCD270-DA2F-4914-89EC-DC667DA258CA}" type="pres">
      <dgm:prSet presAssocID="{B06FE52F-7CB8-4EE2-B6EC-9EB97730ED24}" presName="parentLin" presStyleCnt="0"/>
      <dgm:spPr/>
    </dgm:pt>
    <dgm:pt modelId="{2955FD5A-B881-4B0B-A013-15094671CE59}" type="pres">
      <dgm:prSet presAssocID="{B06FE52F-7CB8-4EE2-B6EC-9EB97730ED24}" presName="parentLeftMargin" presStyleLbl="node1" presStyleIdx="0" presStyleCnt="3"/>
      <dgm:spPr/>
    </dgm:pt>
    <dgm:pt modelId="{32DDAD19-6D61-4FA4-8D62-824EA3C9593E}" type="pres">
      <dgm:prSet presAssocID="{B06FE52F-7CB8-4EE2-B6EC-9EB97730ED2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9184603-08BD-43AB-A310-FC86F9A2837F}" type="pres">
      <dgm:prSet presAssocID="{B06FE52F-7CB8-4EE2-B6EC-9EB97730ED24}" presName="negativeSpace" presStyleCnt="0"/>
      <dgm:spPr/>
    </dgm:pt>
    <dgm:pt modelId="{C6A2E77B-138F-44B2-ABA9-9726E5554DA9}" type="pres">
      <dgm:prSet presAssocID="{B06FE52F-7CB8-4EE2-B6EC-9EB97730ED24}" presName="childText" presStyleLbl="conFgAcc1" presStyleIdx="1" presStyleCnt="3">
        <dgm:presLayoutVars>
          <dgm:bulletEnabled val="1"/>
        </dgm:presLayoutVars>
      </dgm:prSet>
      <dgm:spPr/>
    </dgm:pt>
    <dgm:pt modelId="{BD30E505-FA43-449A-A726-6623E5BC0E35}" type="pres">
      <dgm:prSet presAssocID="{1BD4AC0B-91BD-491D-88AB-3C255C2A1F0A}" presName="spaceBetweenRectangles" presStyleCnt="0"/>
      <dgm:spPr/>
    </dgm:pt>
    <dgm:pt modelId="{9C4CB518-3027-4AFB-8341-2EBA40E08EDD}" type="pres">
      <dgm:prSet presAssocID="{E7C9ADF3-A4C3-441A-B612-57322125C02E}" presName="parentLin" presStyleCnt="0"/>
      <dgm:spPr/>
    </dgm:pt>
    <dgm:pt modelId="{FBDAF3E4-1FE4-4A6E-BE09-5A5803B5C83A}" type="pres">
      <dgm:prSet presAssocID="{E7C9ADF3-A4C3-441A-B612-57322125C02E}" presName="parentLeftMargin" presStyleLbl="node1" presStyleIdx="1" presStyleCnt="3"/>
      <dgm:spPr/>
    </dgm:pt>
    <dgm:pt modelId="{126CC3C4-6B82-4FB6-BA7F-F59E4A413A40}" type="pres">
      <dgm:prSet presAssocID="{E7C9ADF3-A4C3-441A-B612-57322125C02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FA42E36-6647-46B4-969B-FB19074DBDE9}" type="pres">
      <dgm:prSet presAssocID="{E7C9ADF3-A4C3-441A-B612-57322125C02E}" presName="negativeSpace" presStyleCnt="0"/>
      <dgm:spPr/>
    </dgm:pt>
    <dgm:pt modelId="{D2BD2326-43E8-4E40-B43B-D9E17EE2E425}" type="pres">
      <dgm:prSet presAssocID="{E7C9ADF3-A4C3-441A-B612-57322125C02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15DEA04-002C-4331-ABFA-CF481E2508DF}" srcId="{4501E2CA-2BD8-4E02-A520-2F62AC905DA9}" destId="{E7C9ADF3-A4C3-441A-B612-57322125C02E}" srcOrd="2" destOrd="0" parTransId="{70D8B371-D029-4A91-9903-0AA0B86E50BA}" sibTransId="{976B493F-C142-478F-B10B-1969989E5D05}"/>
    <dgm:cxn modelId="{B644F807-F2FB-4B71-BA48-B625B23E4B42}" srcId="{B06FE52F-7CB8-4EE2-B6EC-9EB97730ED24}" destId="{BF7CDB16-D7BB-4DBA-ADB0-ABBCB3C9C407}" srcOrd="0" destOrd="0" parTransId="{9F6BBA00-1201-4C67-A908-79CC0C132AB6}" sibTransId="{F5CF6012-79CB-4F3F-9CB5-34B12C44AF7E}"/>
    <dgm:cxn modelId="{B4C67819-32FF-46EC-8750-61EE62A5BBA4}" type="presOf" srcId="{A8767FF5-DB9B-4CE7-9D97-26EC1CC4B9C1}" destId="{38308A02-947E-409F-9978-2AB7E88A5D86}" srcOrd="1" destOrd="0" presId="urn:microsoft.com/office/officeart/2005/8/layout/list1"/>
    <dgm:cxn modelId="{F8A4341E-661B-41AC-9109-0737D32D45A6}" srcId="{E7C9ADF3-A4C3-441A-B612-57322125C02E}" destId="{9E3E4AB6-BBEB-4880-8E80-F933507C7CFC}" srcOrd="2" destOrd="0" parTransId="{B85E2810-6F66-4F10-8496-EC45F2869BC4}" sibTransId="{32A089AC-B594-4E44-8842-0DDDD8E7BB7A}"/>
    <dgm:cxn modelId="{B456F022-B4B0-42AE-BFAB-60666C1ADB0C}" type="presOf" srcId="{3AE8F490-3318-48DD-BC80-5B96404A3476}" destId="{D2BD2326-43E8-4E40-B43B-D9E17EE2E425}" srcOrd="0" destOrd="1" presId="urn:microsoft.com/office/officeart/2005/8/layout/list1"/>
    <dgm:cxn modelId="{8F829425-F0C9-4773-823B-9AF6D1A4E6DC}" type="presOf" srcId="{A19E5FAE-C97C-4039-B0EE-900933636EED}" destId="{C6A2E77B-138F-44B2-ABA9-9726E5554DA9}" srcOrd="0" destOrd="2" presId="urn:microsoft.com/office/officeart/2005/8/layout/list1"/>
    <dgm:cxn modelId="{C1694126-75B5-4EAD-B4D6-7B504078D1F0}" type="presOf" srcId="{BF7CDB16-D7BB-4DBA-ADB0-ABBCB3C9C407}" destId="{C6A2E77B-138F-44B2-ABA9-9726E5554DA9}" srcOrd="0" destOrd="0" presId="urn:microsoft.com/office/officeart/2005/8/layout/list1"/>
    <dgm:cxn modelId="{CF5DB826-ABB1-4130-B17B-437C1BD419F5}" type="presOf" srcId="{B689D450-81C8-403A-9954-353D15F2472E}" destId="{D2BD2326-43E8-4E40-B43B-D9E17EE2E425}" srcOrd="0" destOrd="5" presId="urn:microsoft.com/office/officeart/2005/8/layout/list1"/>
    <dgm:cxn modelId="{3B2AB527-7638-495B-8A0F-D69E888F8D1E}" type="presOf" srcId="{9E3E4AB6-BBEB-4880-8E80-F933507C7CFC}" destId="{D2BD2326-43E8-4E40-B43B-D9E17EE2E425}" srcOrd="0" destOrd="2" presId="urn:microsoft.com/office/officeart/2005/8/layout/list1"/>
    <dgm:cxn modelId="{03BAF429-1754-41DD-B1A4-0A5E4C575240}" type="presOf" srcId="{9498B033-F03C-4D36-8431-91ADE30951DC}" destId="{C6A2E77B-138F-44B2-ABA9-9726E5554DA9}" srcOrd="0" destOrd="3" presId="urn:microsoft.com/office/officeart/2005/8/layout/list1"/>
    <dgm:cxn modelId="{4E5E522A-D2EB-4089-BA40-85BE5981951E}" srcId="{E7C9ADF3-A4C3-441A-B612-57322125C02E}" destId="{7CBAE347-8DFA-4508-91B6-67B1D5881578}" srcOrd="3" destOrd="0" parTransId="{0E2AA081-B0B5-4C64-BA16-9A13734A0E28}" sibTransId="{D8170A84-EEDC-43E3-8828-4680F3A4ECC9}"/>
    <dgm:cxn modelId="{294F5B2D-F396-4D0A-B032-90C61097CC55}" type="presOf" srcId="{4501E2CA-2BD8-4E02-A520-2F62AC905DA9}" destId="{D2E12F7F-CCA9-4B01-9050-54C73A35B3E9}" srcOrd="0" destOrd="0" presId="urn:microsoft.com/office/officeart/2005/8/layout/list1"/>
    <dgm:cxn modelId="{15343A3B-7B81-4D33-944F-84906FCE3AF6}" type="presOf" srcId="{B06FE52F-7CB8-4EE2-B6EC-9EB97730ED24}" destId="{2955FD5A-B881-4B0B-A013-15094671CE59}" srcOrd="0" destOrd="0" presId="urn:microsoft.com/office/officeart/2005/8/layout/list1"/>
    <dgm:cxn modelId="{02BD915B-E042-48A9-99E0-18F01F4732B1}" type="presOf" srcId="{E9FB53D1-C221-4815-AF5B-AC0B73B4143D}" destId="{C6A2E77B-138F-44B2-ABA9-9726E5554DA9}" srcOrd="0" destOrd="4" presId="urn:microsoft.com/office/officeart/2005/8/layout/list1"/>
    <dgm:cxn modelId="{80D6FD5B-42C0-41D5-9D1B-DC1336E0A2C0}" srcId="{4501E2CA-2BD8-4E02-A520-2F62AC905DA9}" destId="{A8767FF5-DB9B-4CE7-9D97-26EC1CC4B9C1}" srcOrd="0" destOrd="0" parTransId="{50DEF880-5F95-4353-AF3E-74753E0B9CD6}" sibTransId="{0CEC0B8F-B3BD-4A33-A4B1-C7A8AD0FFC6B}"/>
    <dgm:cxn modelId="{FD7D205D-C46F-496A-B19F-64AD4DEEE8CA}" type="presOf" srcId="{1904D98A-DDC8-4420-B984-1A82EBD05A17}" destId="{D2BD2326-43E8-4E40-B43B-D9E17EE2E425}" srcOrd="0" destOrd="4" presId="urn:microsoft.com/office/officeart/2005/8/layout/list1"/>
    <dgm:cxn modelId="{6BF57944-B46B-484B-A6B5-532C334F791C}" type="presOf" srcId="{B84134BD-A174-40C4-A15D-D3A267D2390B}" destId="{C6A2E77B-138F-44B2-ABA9-9726E5554DA9}" srcOrd="0" destOrd="1" presId="urn:microsoft.com/office/officeart/2005/8/layout/list1"/>
    <dgm:cxn modelId="{32B5A44B-7211-4780-B0D5-B47176181ECE}" srcId="{4501E2CA-2BD8-4E02-A520-2F62AC905DA9}" destId="{B06FE52F-7CB8-4EE2-B6EC-9EB97730ED24}" srcOrd="1" destOrd="0" parTransId="{6A4CEDDB-E84F-4F9E-A601-EEEAF471193C}" sibTransId="{1BD4AC0B-91BD-491D-88AB-3C255C2A1F0A}"/>
    <dgm:cxn modelId="{9EEAFC70-D88E-4EBA-BFB7-5AE7A8E0DCCB}" srcId="{E7C9ADF3-A4C3-441A-B612-57322125C02E}" destId="{CC7E2F32-8B42-457C-9F98-6A8831F1273A}" srcOrd="0" destOrd="0" parTransId="{0813803D-E65B-483B-B313-E9B45324E7E2}" sibTransId="{748EF896-8457-4293-8AF8-95704A5F2A9D}"/>
    <dgm:cxn modelId="{C9B82E78-3871-4DD0-ABFE-5248FE8B4E7D}" srcId="{E7C9ADF3-A4C3-441A-B612-57322125C02E}" destId="{B689D450-81C8-403A-9954-353D15F2472E}" srcOrd="5" destOrd="0" parTransId="{03229398-8E99-4484-81CC-FB40CBAC3B18}" sibTransId="{3277D6E8-D955-43CB-A356-4AB1F2DAE9C4}"/>
    <dgm:cxn modelId="{EC6E5B87-C9F7-4EA2-8CFA-2CD00C1D86EC}" type="presOf" srcId="{572B6969-0A55-41A6-8DDD-F620FB57894C}" destId="{540D84C4-A1F4-4A13-B986-0844ED17746A}" srcOrd="0" destOrd="1" presId="urn:microsoft.com/office/officeart/2005/8/layout/list1"/>
    <dgm:cxn modelId="{729C6894-6E29-40DE-B933-12554277011B}" type="presOf" srcId="{F9FA7537-5F55-4BF3-A123-B7451C1F9A92}" destId="{540D84C4-A1F4-4A13-B986-0844ED17746A}" srcOrd="0" destOrd="0" presId="urn:microsoft.com/office/officeart/2005/8/layout/list1"/>
    <dgm:cxn modelId="{45014A99-CADA-487E-8CE6-2146D5308B36}" srcId="{A8767FF5-DB9B-4CE7-9D97-26EC1CC4B9C1}" destId="{F9FA7537-5F55-4BF3-A123-B7451C1F9A92}" srcOrd="0" destOrd="0" parTransId="{5C8390A5-004F-446C-B1AA-D7095D22F6F8}" sibTransId="{0D98E9F4-0FD8-4853-81CE-FFF2A6A51961}"/>
    <dgm:cxn modelId="{A2A903A3-1E75-4CA6-82DF-CB3768C21456}" srcId="{B06FE52F-7CB8-4EE2-B6EC-9EB97730ED24}" destId="{A19E5FAE-C97C-4039-B0EE-900933636EED}" srcOrd="2" destOrd="0" parTransId="{F7AFB3A5-3735-4F7F-9FD8-CFB36ED29B55}" sibTransId="{D0B30CCA-1046-438A-8D44-B092C59F01D5}"/>
    <dgm:cxn modelId="{991A56AE-D43F-458B-AEDF-8A18A5B5AB93}" type="presOf" srcId="{CC7E2F32-8B42-457C-9F98-6A8831F1273A}" destId="{D2BD2326-43E8-4E40-B43B-D9E17EE2E425}" srcOrd="0" destOrd="0" presId="urn:microsoft.com/office/officeart/2005/8/layout/list1"/>
    <dgm:cxn modelId="{4023ABAE-B04A-4666-84D3-88930A20C8FE}" type="presOf" srcId="{E7C9ADF3-A4C3-441A-B612-57322125C02E}" destId="{126CC3C4-6B82-4FB6-BA7F-F59E4A413A40}" srcOrd="1" destOrd="0" presId="urn:microsoft.com/office/officeart/2005/8/layout/list1"/>
    <dgm:cxn modelId="{D08560AF-D2D4-4441-831F-8B2A0A54FED1}" type="presOf" srcId="{7CBAE347-8DFA-4508-91B6-67B1D5881578}" destId="{D2BD2326-43E8-4E40-B43B-D9E17EE2E425}" srcOrd="0" destOrd="3" presId="urn:microsoft.com/office/officeart/2005/8/layout/list1"/>
    <dgm:cxn modelId="{2E25CFBD-F856-4AC0-8B19-8467B3E370C2}" type="presOf" srcId="{A8767FF5-DB9B-4CE7-9D97-26EC1CC4B9C1}" destId="{AB050102-5A64-4A79-BE66-305332D459F7}" srcOrd="0" destOrd="0" presId="urn:microsoft.com/office/officeart/2005/8/layout/list1"/>
    <dgm:cxn modelId="{EBB256C0-BCE3-4C91-B0F8-362CE9D12F68}" srcId="{E7C9ADF3-A4C3-441A-B612-57322125C02E}" destId="{3AE8F490-3318-48DD-BC80-5B96404A3476}" srcOrd="1" destOrd="0" parTransId="{9E81DC4D-E5CE-4E13-87B0-2E396B042C60}" sibTransId="{FB8B9227-F6FD-45C0-BCD2-97884A7E7C90}"/>
    <dgm:cxn modelId="{C1585FC8-9C5A-4193-9826-8C6A9DBCC2DF}" type="presOf" srcId="{E7C9ADF3-A4C3-441A-B612-57322125C02E}" destId="{FBDAF3E4-1FE4-4A6E-BE09-5A5803B5C83A}" srcOrd="0" destOrd="0" presId="urn:microsoft.com/office/officeart/2005/8/layout/list1"/>
    <dgm:cxn modelId="{5CA144C9-0B4B-4D21-AFC9-7EF09E169B57}" srcId="{B06FE52F-7CB8-4EE2-B6EC-9EB97730ED24}" destId="{B84134BD-A174-40C4-A15D-D3A267D2390B}" srcOrd="1" destOrd="0" parTransId="{9D879C7E-874F-46E1-9063-14ADBE2D7222}" sibTransId="{E6057B93-0678-4C27-A969-01057025F23A}"/>
    <dgm:cxn modelId="{E35142D6-46DF-4DA2-8D72-66A8AF5BBBCD}" srcId="{E7C9ADF3-A4C3-441A-B612-57322125C02E}" destId="{1904D98A-DDC8-4420-B984-1A82EBD05A17}" srcOrd="4" destOrd="0" parTransId="{3C24E09F-E237-4864-BF80-0D18BBEB91EE}" sibTransId="{367A6F51-D592-41C1-90CA-65FD006EB027}"/>
    <dgm:cxn modelId="{3F451DDF-32AC-40D5-B8C5-4D3F4A66650A}" type="presOf" srcId="{B06FE52F-7CB8-4EE2-B6EC-9EB97730ED24}" destId="{32DDAD19-6D61-4FA4-8D62-824EA3C9593E}" srcOrd="1" destOrd="0" presId="urn:microsoft.com/office/officeart/2005/8/layout/list1"/>
    <dgm:cxn modelId="{4067E6E7-C50F-45F8-AA17-A05078A45A88}" srcId="{B06FE52F-7CB8-4EE2-B6EC-9EB97730ED24}" destId="{9498B033-F03C-4D36-8431-91ADE30951DC}" srcOrd="3" destOrd="0" parTransId="{ABBC6FBD-D861-470D-817A-550F27048112}" sibTransId="{66837775-8832-482B-ABCF-A0D7F16AC2F2}"/>
    <dgm:cxn modelId="{B788DCEF-2934-4649-961B-10A8B87C2C34}" srcId="{A8767FF5-DB9B-4CE7-9D97-26EC1CC4B9C1}" destId="{572B6969-0A55-41A6-8DDD-F620FB57894C}" srcOrd="1" destOrd="0" parTransId="{3E8DFA20-79C1-4391-94B7-FE3EC3AB0BE7}" sibTransId="{92A4DC9A-1BE1-4221-ADC9-848E94F47860}"/>
    <dgm:cxn modelId="{70E2C7F8-D1BC-417F-A7B2-D42B2FD232D6}" srcId="{B06FE52F-7CB8-4EE2-B6EC-9EB97730ED24}" destId="{E9FB53D1-C221-4815-AF5B-AC0B73B4143D}" srcOrd="4" destOrd="0" parTransId="{F7855D5D-6120-4383-9AD4-2CB1247316B4}" sibTransId="{D9220B6B-9D9A-46FE-B385-A835F4C792DF}"/>
    <dgm:cxn modelId="{C07EFA9C-D52E-4728-BB47-D0C6D2B27110}" type="presParOf" srcId="{D2E12F7F-CCA9-4B01-9050-54C73A35B3E9}" destId="{FAB63281-80A0-4F30-BEEA-A57C87833149}" srcOrd="0" destOrd="0" presId="urn:microsoft.com/office/officeart/2005/8/layout/list1"/>
    <dgm:cxn modelId="{3901E237-7E32-4424-8143-BDAD978B8B8E}" type="presParOf" srcId="{FAB63281-80A0-4F30-BEEA-A57C87833149}" destId="{AB050102-5A64-4A79-BE66-305332D459F7}" srcOrd="0" destOrd="0" presId="urn:microsoft.com/office/officeart/2005/8/layout/list1"/>
    <dgm:cxn modelId="{730ED610-31DB-4460-9BF6-50659D026C04}" type="presParOf" srcId="{FAB63281-80A0-4F30-BEEA-A57C87833149}" destId="{38308A02-947E-409F-9978-2AB7E88A5D86}" srcOrd="1" destOrd="0" presId="urn:microsoft.com/office/officeart/2005/8/layout/list1"/>
    <dgm:cxn modelId="{74D5A41B-F936-475E-B404-ABDABDE13D90}" type="presParOf" srcId="{D2E12F7F-CCA9-4B01-9050-54C73A35B3E9}" destId="{3C4069BD-D1F7-476E-A00A-717DC77768D2}" srcOrd="1" destOrd="0" presId="urn:microsoft.com/office/officeart/2005/8/layout/list1"/>
    <dgm:cxn modelId="{7816A6B3-14D1-469C-A87A-157160E6BCB6}" type="presParOf" srcId="{D2E12F7F-CCA9-4B01-9050-54C73A35B3E9}" destId="{540D84C4-A1F4-4A13-B986-0844ED17746A}" srcOrd="2" destOrd="0" presId="urn:microsoft.com/office/officeart/2005/8/layout/list1"/>
    <dgm:cxn modelId="{1C565C1A-C02B-4F2C-85F2-691C7CBD90B7}" type="presParOf" srcId="{D2E12F7F-CCA9-4B01-9050-54C73A35B3E9}" destId="{CBC09C2C-3993-4EFA-B270-5652D0E0B8C5}" srcOrd="3" destOrd="0" presId="urn:microsoft.com/office/officeart/2005/8/layout/list1"/>
    <dgm:cxn modelId="{15BA7423-C45B-4E63-B119-C80EC57F86A2}" type="presParOf" srcId="{D2E12F7F-CCA9-4B01-9050-54C73A35B3E9}" destId="{51DCD270-DA2F-4914-89EC-DC667DA258CA}" srcOrd="4" destOrd="0" presId="urn:microsoft.com/office/officeart/2005/8/layout/list1"/>
    <dgm:cxn modelId="{A31AA34B-D5E5-40DD-8945-E49B2E91C24A}" type="presParOf" srcId="{51DCD270-DA2F-4914-89EC-DC667DA258CA}" destId="{2955FD5A-B881-4B0B-A013-15094671CE59}" srcOrd="0" destOrd="0" presId="urn:microsoft.com/office/officeart/2005/8/layout/list1"/>
    <dgm:cxn modelId="{F1C938B0-7B48-43FA-96A2-90906C248D29}" type="presParOf" srcId="{51DCD270-DA2F-4914-89EC-DC667DA258CA}" destId="{32DDAD19-6D61-4FA4-8D62-824EA3C9593E}" srcOrd="1" destOrd="0" presId="urn:microsoft.com/office/officeart/2005/8/layout/list1"/>
    <dgm:cxn modelId="{847093AE-5AC5-4DD2-8B1B-3C902BAD3263}" type="presParOf" srcId="{D2E12F7F-CCA9-4B01-9050-54C73A35B3E9}" destId="{79184603-08BD-43AB-A310-FC86F9A2837F}" srcOrd="5" destOrd="0" presId="urn:microsoft.com/office/officeart/2005/8/layout/list1"/>
    <dgm:cxn modelId="{3A327EBA-23DF-4870-BA99-FF23DC57E43B}" type="presParOf" srcId="{D2E12F7F-CCA9-4B01-9050-54C73A35B3E9}" destId="{C6A2E77B-138F-44B2-ABA9-9726E5554DA9}" srcOrd="6" destOrd="0" presId="urn:microsoft.com/office/officeart/2005/8/layout/list1"/>
    <dgm:cxn modelId="{25C1DE0B-61B6-4A9D-A6A2-228FF26AA7E7}" type="presParOf" srcId="{D2E12F7F-CCA9-4B01-9050-54C73A35B3E9}" destId="{BD30E505-FA43-449A-A726-6623E5BC0E35}" srcOrd="7" destOrd="0" presId="urn:microsoft.com/office/officeart/2005/8/layout/list1"/>
    <dgm:cxn modelId="{6C30B4D0-7C87-49BC-8FA7-F24492AF016C}" type="presParOf" srcId="{D2E12F7F-CCA9-4B01-9050-54C73A35B3E9}" destId="{9C4CB518-3027-4AFB-8341-2EBA40E08EDD}" srcOrd="8" destOrd="0" presId="urn:microsoft.com/office/officeart/2005/8/layout/list1"/>
    <dgm:cxn modelId="{E3C381E6-E8B6-49F8-9080-B7E4952BD1BB}" type="presParOf" srcId="{9C4CB518-3027-4AFB-8341-2EBA40E08EDD}" destId="{FBDAF3E4-1FE4-4A6E-BE09-5A5803B5C83A}" srcOrd="0" destOrd="0" presId="urn:microsoft.com/office/officeart/2005/8/layout/list1"/>
    <dgm:cxn modelId="{7DF9878B-4548-414D-90A6-677AFE23272A}" type="presParOf" srcId="{9C4CB518-3027-4AFB-8341-2EBA40E08EDD}" destId="{126CC3C4-6B82-4FB6-BA7F-F59E4A413A40}" srcOrd="1" destOrd="0" presId="urn:microsoft.com/office/officeart/2005/8/layout/list1"/>
    <dgm:cxn modelId="{9324FD87-2E79-4FC9-948B-3468422A4814}" type="presParOf" srcId="{D2E12F7F-CCA9-4B01-9050-54C73A35B3E9}" destId="{7FA42E36-6647-46B4-969B-FB19074DBDE9}" srcOrd="9" destOrd="0" presId="urn:microsoft.com/office/officeart/2005/8/layout/list1"/>
    <dgm:cxn modelId="{2010D623-50DC-4738-8472-482357D1A778}" type="presParOf" srcId="{D2E12F7F-CCA9-4B01-9050-54C73A35B3E9}" destId="{D2BD2326-43E8-4E40-B43B-D9E17EE2E42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01E2CA-2BD8-4E02-A520-2F62AC905DA9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A8767FF5-DB9B-4CE7-9D97-26EC1CC4B9C1}">
      <dgm:prSet phldrT="[Текст]" custT="1"/>
      <dgm:spPr>
        <a:solidFill>
          <a:srgbClr val="0F2367"/>
        </a:solidFill>
      </dgm:spPr>
      <dgm:t>
        <a:bodyPr/>
        <a:lstStyle/>
        <a:p>
          <a:r>
            <a:rPr lang="ru-RU" sz="900" u="none"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«ОБ ОБРАЗОВАНИИ В РОССИЙСКОЙ ФЕДЕРАЦИИ»</a:t>
          </a:r>
          <a:endParaRPr lang="ru-RU" sz="900" u="none" dirty="0">
            <a:effectLst/>
            <a:latin typeface="Arial Black" panose="020B0A04020102020204" pitchFamily="34" charset="0"/>
            <a:ea typeface="Times New Roman" panose="02020603050405020304" pitchFamily="18" charset="0"/>
          </a:endParaRPr>
        </a:p>
      </dgm:t>
    </dgm:pt>
    <dgm:pt modelId="{50DEF880-5F95-4353-AF3E-74753E0B9CD6}" type="parTrans" cxnId="{80D6FD5B-42C0-41D5-9D1B-DC1336E0A2C0}">
      <dgm:prSet/>
      <dgm:spPr/>
      <dgm:t>
        <a:bodyPr/>
        <a:lstStyle/>
        <a:p>
          <a:endParaRPr lang="ru-RU" sz="900"/>
        </a:p>
      </dgm:t>
    </dgm:pt>
    <dgm:pt modelId="{0CEC0B8F-B3BD-4A33-A4B1-C7A8AD0FFC6B}" type="sibTrans" cxnId="{80D6FD5B-42C0-41D5-9D1B-DC1336E0A2C0}">
      <dgm:prSet/>
      <dgm:spPr/>
      <dgm:t>
        <a:bodyPr/>
        <a:lstStyle/>
        <a:p>
          <a:endParaRPr lang="ru-RU" sz="900"/>
        </a:p>
      </dgm:t>
    </dgm:pt>
    <dgm:pt modelId="{F9FA7537-5F55-4BF3-A123-B7451C1F9A92}">
      <dgm:prSet custT="1"/>
      <dgm:spPr>
        <a:ln>
          <a:solidFill>
            <a:srgbClr val="0F2367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Не допускается возложение на педагогических работников работы, не предусмотренной </a:t>
          </a:r>
          <a:r>
            <a:rPr lang="ru-RU" sz="9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hlinkClick xmlns:r="http://schemas.openxmlformats.org/officeDocument/2006/relationships" r:id="rId1"/>
            </a:rPr>
            <a:t>частями 6</a:t>
          </a:r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 и </a:t>
          </a:r>
          <a:r>
            <a:rPr lang="ru-RU" sz="9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hlinkClick xmlns:r="http://schemas.openxmlformats.org/officeDocument/2006/relationships" r:id="rId2"/>
            </a:rPr>
            <a:t>9</a:t>
          </a:r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 настоящей статьи, в том числе связанной с подготовкой документов, не включенных в перечни, указанные в </a:t>
          </a:r>
          <a:r>
            <a:rPr lang="ru-RU" sz="900" u="none" strike="noStrike" dirty="0">
              <a:effectLst/>
              <a:latin typeface="Arial" panose="020B0604020202020204" pitchFamily="34" charset="0"/>
              <a:ea typeface="Times New Roman" panose="02020603050405020304" pitchFamily="18" charset="0"/>
              <a:hlinkClick xmlns:r="http://schemas.openxmlformats.org/officeDocument/2006/relationships" r:id="rId3"/>
            </a:rPr>
            <a:t>части 6.1</a:t>
          </a:r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 настоящей статьи</a:t>
          </a:r>
          <a:endParaRPr lang="ru-RU" sz="900" dirty="0"/>
        </a:p>
      </dgm:t>
    </dgm:pt>
    <dgm:pt modelId="{5C8390A5-004F-446C-B1AA-D7095D22F6F8}" type="parTrans" cxnId="{45014A99-CADA-487E-8CE6-2146D5308B36}">
      <dgm:prSet/>
      <dgm:spPr/>
      <dgm:t>
        <a:bodyPr/>
        <a:lstStyle/>
        <a:p>
          <a:endParaRPr lang="ru-RU" sz="900"/>
        </a:p>
      </dgm:t>
    </dgm:pt>
    <dgm:pt modelId="{0D98E9F4-0FD8-4853-81CE-FFF2A6A51961}" type="sibTrans" cxnId="{45014A99-CADA-487E-8CE6-2146D5308B36}">
      <dgm:prSet/>
      <dgm:spPr/>
      <dgm:t>
        <a:bodyPr/>
        <a:lstStyle/>
        <a:p>
          <a:endParaRPr lang="ru-RU" sz="900"/>
        </a:p>
      </dgm:t>
    </dgm:pt>
    <dgm:pt modelId="{D2E12F7F-CCA9-4B01-9050-54C73A35B3E9}" type="pres">
      <dgm:prSet presAssocID="{4501E2CA-2BD8-4E02-A520-2F62AC905DA9}" presName="linear" presStyleCnt="0">
        <dgm:presLayoutVars>
          <dgm:dir/>
          <dgm:animLvl val="lvl"/>
          <dgm:resizeHandles val="exact"/>
        </dgm:presLayoutVars>
      </dgm:prSet>
      <dgm:spPr/>
    </dgm:pt>
    <dgm:pt modelId="{FAB63281-80A0-4F30-BEEA-A57C87833149}" type="pres">
      <dgm:prSet presAssocID="{A8767FF5-DB9B-4CE7-9D97-26EC1CC4B9C1}" presName="parentLin" presStyleCnt="0"/>
      <dgm:spPr/>
    </dgm:pt>
    <dgm:pt modelId="{AB050102-5A64-4A79-BE66-305332D459F7}" type="pres">
      <dgm:prSet presAssocID="{A8767FF5-DB9B-4CE7-9D97-26EC1CC4B9C1}" presName="parentLeftMargin" presStyleLbl="node1" presStyleIdx="0" presStyleCnt="1"/>
      <dgm:spPr/>
    </dgm:pt>
    <dgm:pt modelId="{38308A02-947E-409F-9978-2AB7E88A5D86}" type="pres">
      <dgm:prSet presAssocID="{A8767FF5-DB9B-4CE7-9D97-26EC1CC4B9C1}" presName="parentText" presStyleLbl="node1" presStyleIdx="0" presStyleCnt="1" custScaleX="113832" custLinFactNeighborX="-6841" custLinFactNeighborY="3933">
        <dgm:presLayoutVars>
          <dgm:chMax val="0"/>
          <dgm:bulletEnabled val="1"/>
        </dgm:presLayoutVars>
      </dgm:prSet>
      <dgm:spPr/>
    </dgm:pt>
    <dgm:pt modelId="{3C4069BD-D1F7-476E-A00A-717DC77768D2}" type="pres">
      <dgm:prSet presAssocID="{A8767FF5-DB9B-4CE7-9D97-26EC1CC4B9C1}" presName="negativeSpace" presStyleCnt="0"/>
      <dgm:spPr/>
    </dgm:pt>
    <dgm:pt modelId="{540D84C4-A1F4-4A13-B986-0844ED17746A}" type="pres">
      <dgm:prSet presAssocID="{A8767FF5-DB9B-4CE7-9D97-26EC1CC4B9C1}" presName="childText" presStyleLbl="conFgAcc1" presStyleIdx="0" presStyleCnt="1" custLinFactNeighborX="875" custLinFactNeighborY="8109">
        <dgm:presLayoutVars>
          <dgm:bulletEnabled val="1"/>
        </dgm:presLayoutVars>
      </dgm:prSet>
      <dgm:spPr/>
    </dgm:pt>
  </dgm:ptLst>
  <dgm:cxnLst>
    <dgm:cxn modelId="{0D151311-6FFC-41C5-BC16-7C6EF3E35466}" type="presOf" srcId="{F9FA7537-5F55-4BF3-A123-B7451C1F9A92}" destId="{540D84C4-A1F4-4A13-B986-0844ED17746A}" srcOrd="0" destOrd="0" presId="urn:microsoft.com/office/officeart/2005/8/layout/list1"/>
    <dgm:cxn modelId="{DCE87628-ADF1-43A6-B880-AD3E3CCA21B9}" type="presOf" srcId="{A8767FF5-DB9B-4CE7-9D97-26EC1CC4B9C1}" destId="{AB050102-5A64-4A79-BE66-305332D459F7}" srcOrd="0" destOrd="0" presId="urn:microsoft.com/office/officeart/2005/8/layout/list1"/>
    <dgm:cxn modelId="{80D6FD5B-42C0-41D5-9D1B-DC1336E0A2C0}" srcId="{4501E2CA-2BD8-4E02-A520-2F62AC905DA9}" destId="{A8767FF5-DB9B-4CE7-9D97-26EC1CC4B9C1}" srcOrd="0" destOrd="0" parTransId="{50DEF880-5F95-4353-AF3E-74753E0B9CD6}" sibTransId="{0CEC0B8F-B3BD-4A33-A4B1-C7A8AD0FFC6B}"/>
    <dgm:cxn modelId="{89892D68-7FB0-474C-B1C8-95009D463E68}" type="presOf" srcId="{4501E2CA-2BD8-4E02-A520-2F62AC905DA9}" destId="{D2E12F7F-CCA9-4B01-9050-54C73A35B3E9}" srcOrd="0" destOrd="0" presId="urn:microsoft.com/office/officeart/2005/8/layout/list1"/>
    <dgm:cxn modelId="{45014A99-CADA-487E-8CE6-2146D5308B36}" srcId="{A8767FF5-DB9B-4CE7-9D97-26EC1CC4B9C1}" destId="{F9FA7537-5F55-4BF3-A123-B7451C1F9A92}" srcOrd="0" destOrd="0" parTransId="{5C8390A5-004F-446C-B1AA-D7095D22F6F8}" sibTransId="{0D98E9F4-0FD8-4853-81CE-FFF2A6A51961}"/>
    <dgm:cxn modelId="{DACF719C-C71D-435E-B5EC-C12454208749}" type="presOf" srcId="{A8767FF5-DB9B-4CE7-9D97-26EC1CC4B9C1}" destId="{38308A02-947E-409F-9978-2AB7E88A5D86}" srcOrd="1" destOrd="0" presId="urn:microsoft.com/office/officeart/2005/8/layout/list1"/>
    <dgm:cxn modelId="{1B7FD272-261D-43E5-872C-E0817AE5D7A5}" type="presParOf" srcId="{D2E12F7F-CCA9-4B01-9050-54C73A35B3E9}" destId="{FAB63281-80A0-4F30-BEEA-A57C87833149}" srcOrd="0" destOrd="0" presId="urn:microsoft.com/office/officeart/2005/8/layout/list1"/>
    <dgm:cxn modelId="{66333E36-ABC0-42E3-8CE8-2A47D584BAD1}" type="presParOf" srcId="{FAB63281-80A0-4F30-BEEA-A57C87833149}" destId="{AB050102-5A64-4A79-BE66-305332D459F7}" srcOrd="0" destOrd="0" presId="urn:microsoft.com/office/officeart/2005/8/layout/list1"/>
    <dgm:cxn modelId="{06E82455-C463-4C73-9FF4-607A657B96BC}" type="presParOf" srcId="{FAB63281-80A0-4F30-BEEA-A57C87833149}" destId="{38308A02-947E-409F-9978-2AB7E88A5D86}" srcOrd="1" destOrd="0" presId="urn:microsoft.com/office/officeart/2005/8/layout/list1"/>
    <dgm:cxn modelId="{A311E8F5-DEB9-4590-89E8-624E42F2B915}" type="presParOf" srcId="{D2E12F7F-CCA9-4B01-9050-54C73A35B3E9}" destId="{3C4069BD-D1F7-476E-A00A-717DC77768D2}" srcOrd="1" destOrd="0" presId="urn:microsoft.com/office/officeart/2005/8/layout/list1"/>
    <dgm:cxn modelId="{7FF3DE30-E1FC-45AF-8B88-DBB8E85BAED6}" type="presParOf" srcId="{D2E12F7F-CCA9-4B01-9050-54C73A35B3E9}" destId="{540D84C4-A1F4-4A13-B986-0844ED17746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01E2CA-2BD8-4E02-A520-2F62AC905DA9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A8767FF5-DB9B-4CE7-9D97-26EC1CC4B9C1}">
      <dgm:prSet phldrT="[Текст]" custT="1"/>
      <dgm:spPr>
        <a:solidFill>
          <a:srgbClr val="11276B"/>
        </a:solidFill>
      </dgm:spPr>
      <dgm:t>
        <a:bodyPr/>
        <a:lstStyle/>
        <a:p>
          <a:r>
            <a:rPr lang="ru-RU" sz="900" u="none"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«ОБ ОБРАЗОВАНИИ В РОССИЙСКОЙ ФЕДЕРАЦИИ»</a:t>
          </a:r>
          <a:endParaRPr lang="ru-RU" sz="900" u="none" dirty="0">
            <a:effectLst/>
            <a:latin typeface="Arial Black" panose="020B0A04020102020204" pitchFamily="34" charset="0"/>
            <a:ea typeface="Times New Roman" panose="02020603050405020304" pitchFamily="18" charset="0"/>
          </a:endParaRPr>
        </a:p>
      </dgm:t>
    </dgm:pt>
    <dgm:pt modelId="{50DEF880-5F95-4353-AF3E-74753E0B9CD6}" type="parTrans" cxnId="{80D6FD5B-42C0-41D5-9D1B-DC1336E0A2C0}">
      <dgm:prSet/>
      <dgm:spPr/>
      <dgm:t>
        <a:bodyPr/>
        <a:lstStyle/>
        <a:p>
          <a:endParaRPr lang="ru-RU" sz="900"/>
        </a:p>
      </dgm:t>
    </dgm:pt>
    <dgm:pt modelId="{0CEC0B8F-B3BD-4A33-A4B1-C7A8AD0FFC6B}" type="sibTrans" cxnId="{80D6FD5B-42C0-41D5-9D1B-DC1336E0A2C0}">
      <dgm:prSet/>
      <dgm:spPr/>
      <dgm:t>
        <a:bodyPr/>
        <a:lstStyle/>
        <a:p>
          <a:endParaRPr lang="ru-RU" sz="900"/>
        </a:p>
      </dgm:t>
    </dgm:pt>
    <dgm:pt modelId="{F9FA7537-5F55-4BF3-A123-B7451C1F9A92}">
      <dgm:prSet custT="1"/>
      <dgm:spPr>
        <a:ln>
          <a:solidFill>
            <a:srgbClr val="11276B"/>
          </a:solidFill>
        </a:ln>
      </dgm:spPr>
      <dgm:t>
        <a:bodyPr/>
        <a:lstStyle/>
        <a:p>
          <a:r>
            <a:rPr lang="ru-RU" sz="9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Образовательная организация вправе не предоставлять организациям, государственным органам и органам местного самоуправления информацию и документы при отсутствии оснований, предусмотренных законодательством Российской Федерации</a:t>
          </a:r>
          <a:endParaRPr lang="ru-RU" sz="900" dirty="0"/>
        </a:p>
      </dgm:t>
    </dgm:pt>
    <dgm:pt modelId="{5C8390A5-004F-446C-B1AA-D7095D22F6F8}" type="parTrans" cxnId="{45014A99-CADA-487E-8CE6-2146D5308B36}">
      <dgm:prSet/>
      <dgm:spPr/>
      <dgm:t>
        <a:bodyPr/>
        <a:lstStyle/>
        <a:p>
          <a:endParaRPr lang="ru-RU" sz="900"/>
        </a:p>
      </dgm:t>
    </dgm:pt>
    <dgm:pt modelId="{0D98E9F4-0FD8-4853-81CE-FFF2A6A51961}" type="sibTrans" cxnId="{45014A99-CADA-487E-8CE6-2146D5308B36}">
      <dgm:prSet/>
      <dgm:spPr/>
      <dgm:t>
        <a:bodyPr/>
        <a:lstStyle/>
        <a:p>
          <a:endParaRPr lang="ru-RU" sz="900"/>
        </a:p>
      </dgm:t>
    </dgm:pt>
    <dgm:pt modelId="{D2E12F7F-CCA9-4B01-9050-54C73A35B3E9}" type="pres">
      <dgm:prSet presAssocID="{4501E2CA-2BD8-4E02-A520-2F62AC905DA9}" presName="linear" presStyleCnt="0">
        <dgm:presLayoutVars>
          <dgm:dir/>
          <dgm:animLvl val="lvl"/>
          <dgm:resizeHandles val="exact"/>
        </dgm:presLayoutVars>
      </dgm:prSet>
      <dgm:spPr/>
    </dgm:pt>
    <dgm:pt modelId="{FAB63281-80A0-4F30-BEEA-A57C87833149}" type="pres">
      <dgm:prSet presAssocID="{A8767FF5-DB9B-4CE7-9D97-26EC1CC4B9C1}" presName="parentLin" presStyleCnt="0"/>
      <dgm:spPr/>
    </dgm:pt>
    <dgm:pt modelId="{AB050102-5A64-4A79-BE66-305332D459F7}" type="pres">
      <dgm:prSet presAssocID="{A8767FF5-DB9B-4CE7-9D97-26EC1CC4B9C1}" presName="parentLeftMargin" presStyleLbl="node1" presStyleIdx="0" presStyleCnt="1"/>
      <dgm:spPr/>
    </dgm:pt>
    <dgm:pt modelId="{38308A02-947E-409F-9978-2AB7E88A5D86}" type="pres">
      <dgm:prSet presAssocID="{A8767FF5-DB9B-4CE7-9D97-26EC1CC4B9C1}" presName="parentText" presStyleLbl="node1" presStyleIdx="0" presStyleCnt="1" custScaleX="113832" custLinFactNeighborX="-6841" custLinFactNeighborY="3933">
        <dgm:presLayoutVars>
          <dgm:chMax val="0"/>
          <dgm:bulletEnabled val="1"/>
        </dgm:presLayoutVars>
      </dgm:prSet>
      <dgm:spPr/>
    </dgm:pt>
    <dgm:pt modelId="{3C4069BD-D1F7-476E-A00A-717DC77768D2}" type="pres">
      <dgm:prSet presAssocID="{A8767FF5-DB9B-4CE7-9D97-26EC1CC4B9C1}" presName="negativeSpace" presStyleCnt="0"/>
      <dgm:spPr/>
    </dgm:pt>
    <dgm:pt modelId="{540D84C4-A1F4-4A13-B986-0844ED17746A}" type="pres">
      <dgm:prSet presAssocID="{A8767FF5-DB9B-4CE7-9D97-26EC1CC4B9C1}" presName="childText" presStyleLbl="conFgAcc1" presStyleIdx="0" presStyleCnt="1" custLinFactNeighborX="875" custLinFactNeighborY="8109">
        <dgm:presLayoutVars>
          <dgm:bulletEnabled val="1"/>
        </dgm:presLayoutVars>
      </dgm:prSet>
      <dgm:spPr/>
    </dgm:pt>
  </dgm:ptLst>
  <dgm:cxnLst>
    <dgm:cxn modelId="{3E45D619-5338-42A6-BB2A-2CA4EE9353FF}" type="presOf" srcId="{F9FA7537-5F55-4BF3-A123-B7451C1F9A92}" destId="{540D84C4-A1F4-4A13-B986-0844ED17746A}" srcOrd="0" destOrd="0" presId="urn:microsoft.com/office/officeart/2005/8/layout/list1"/>
    <dgm:cxn modelId="{E11FDC3F-85BE-4C7B-B80F-F18DB62D07A9}" type="presOf" srcId="{4501E2CA-2BD8-4E02-A520-2F62AC905DA9}" destId="{D2E12F7F-CCA9-4B01-9050-54C73A35B3E9}" srcOrd="0" destOrd="0" presId="urn:microsoft.com/office/officeart/2005/8/layout/list1"/>
    <dgm:cxn modelId="{80D6FD5B-42C0-41D5-9D1B-DC1336E0A2C0}" srcId="{4501E2CA-2BD8-4E02-A520-2F62AC905DA9}" destId="{A8767FF5-DB9B-4CE7-9D97-26EC1CC4B9C1}" srcOrd="0" destOrd="0" parTransId="{50DEF880-5F95-4353-AF3E-74753E0B9CD6}" sibTransId="{0CEC0B8F-B3BD-4A33-A4B1-C7A8AD0FFC6B}"/>
    <dgm:cxn modelId="{45014A99-CADA-487E-8CE6-2146D5308B36}" srcId="{A8767FF5-DB9B-4CE7-9D97-26EC1CC4B9C1}" destId="{F9FA7537-5F55-4BF3-A123-B7451C1F9A92}" srcOrd="0" destOrd="0" parTransId="{5C8390A5-004F-446C-B1AA-D7095D22F6F8}" sibTransId="{0D98E9F4-0FD8-4853-81CE-FFF2A6A51961}"/>
    <dgm:cxn modelId="{74648FC3-A085-4D55-B537-77B1DA24DDBE}" type="presOf" srcId="{A8767FF5-DB9B-4CE7-9D97-26EC1CC4B9C1}" destId="{38308A02-947E-409F-9978-2AB7E88A5D86}" srcOrd="1" destOrd="0" presId="urn:microsoft.com/office/officeart/2005/8/layout/list1"/>
    <dgm:cxn modelId="{261EC9C3-920D-4ED0-A867-8F0C6C40ED46}" type="presOf" srcId="{A8767FF5-DB9B-4CE7-9D97-26EC1CC4B9C1}" destId="{AB050102-5A64-4A79-BE66-305332D459F7}" srcOrd="0" destOrd="0" presId="urn:microsoft.com/office/officeart/2005/8/layout/list1"/>
    <dgm:cxn modelId="{6503BFBC-8896-4CBB-AE71-BFE541911D24}" type="presParOf" srcId="{D2E12F7F-CCA9-4B01-9050-54C73A35B3E9}" destId="{FAB63281-80A0-4F30-BEEA-A57C87833149}" srcOrd="0" destOrd="0" presId="urn:microsoft.com/office/officeart/2005/8/layout/list1"/>
    <dgm:cxn modelId="{E7614227-5E2C-4667-BB54-063FFF7835B1}" type="presParOf" srcId="{FAB63281-80A0-4F30-BEEA-A57C87833149}" destId="{AB050102-5A64-4A79-BE66-305332D459F7}" srcOrd="0" destOrd="0" presId="urn:microsoft.com/office/officeart/2005/8/layout/list1"/>
    <dgm:cxn modelId="{2C3EF185-77E5-45AD-A564-5484E1C4AEE4}" type="presParOf" srcId="{FAB63281-80A0-4F30-BEEA-A57C87833149}" destId="{38308A02-947E-409F-9978-2AB7E88A5D86}" srcOrd="1" destOrd="0" presId="urn:microsoft.com/office/officeart/2005/8/layout/list1"/>
    <dgm:cxn modelId="{80521381-3463-4A74-85C4-24A3083CC921}" type="presParOf" srcId="{D2E12F7F-CCA9-4B01-9050-54C73A35B3E9}" destId="{3C4069BD-D1F7-476E-A00A-717DC77768D2}" srcOrd="1" destOrd="0" presId="urn:microsoft.com/office/officeart/2005/8/layout/list1"/>
    <dgm:cxn modelId="{8EBCFA0A-1B13-445E-8C28-7D1C09242217}" type="presParOf" srcId="{D2E12F7F-CCA9-4B01-9050-54C73A35B3E9}" destId="{540D84C4-A1F4-4A13-B986-0844ED17746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D74ED4-F3B1-4FD9-9B76-A707369FB8AF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11617DF4-B63E-4081-82CF-B935ACDE0417}">
      <dgm:prSet phldrT="[Текст]" custT="1"/>
      <dgm:spPr>
        <a:solidFill>
          <a:srgbClr val="305EBC"/>
        </a:solidFill>
      </dgm:spPr>
      <dgm:t>
        <a:bodyPr/>
        <a:lstStyle/>
        <a:p>
          <a:pPr marL="180975" indent="0"/>
          <a:r>
            <a:rPr lang="ru-RU" sz="1200" i="0" u="none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ИНФОРМАЦИОННО-РАЗЪЯСНИТЕЛЬНАЯ РАБОТА, ПРОВОДИМАЯ С ПЕДАГОГИЧЕСКИМ СОСТАВОМ: </a:t>
          </a:r>
          <a:endParaRPr lang="ru-RU" sz="1200" i="0" u="none" dirty="0">
            <a:latin typeface="Arial Black" panose="020B0A04020102020204" pitchFamily="34" charset="0"/>
            <a:cs typeface="Arial" panose="020B0604020202020204" pitchFamily="34" charset="0"/>
          </a:endParaRPr>
        </a:p>
      </dgm:t>
    </dgm:pt>
    <dgm:pt modelId="{7C05B362-3704-4EDE-8E03-54841B85682D}" type="parTrans" cxnId="{DD70C09D-EDE1-418A-AD7A-A11B9C32FD30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57566B-345E-4D22-9A0E-CB125C5AB80E}" type="sibTrans" cxnId="{DD70C09D-EDE1-418A-AD7A-A11B9C32FD30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D31F47-88B4-402C-9BC3-BC00E6D958F9}">
      <dgm:prSet phldrT="[Текст]" custT="1"/>
      <dgm:spPr/>
      <dgm:t>
        <a:bodyPr/>
        <a:lstStyle/>
        <a:p>
          <a:r>
            <a:rPr lang="ru-RU" sz="1200" i="0" u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обсуждение внесенных изменений в законодательство по снижению документационной нагрузки на совещании при руководителе образовательной организации, на заседаниях педагогического совета, методических объединений. </a:t>
          </a:r>
          <a:endParaRPr lang="ru-RU" sz="1200" i="0" u="non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B44EB6-54C2-4F62-90B8-F0CD06FDE7B5}" type="parTrans" cxnId="{73274D63-2E86-432F-A767-5D45A189B86C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47AA87-A90C-4EFB-ADC9-8F46DB04837A}" type="sibTrans" cxnId="{73274D63-2E86-432F-A767-5D45A189B86C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819188-38AA-422E-86A1-BAD645AE48F7}">
      <dgm:prSet phldrT="[Текст]" custT="1"/>
      <dgm:spPr>
        <a:solidFill>
          <a:srgbClr val="305EBC"/>
        </a:solidFill>
      </dgm:spPr>
      <dgm:t>
        <a:bodyPr/>
        <a:lstStyle/>
        <a:p>
          <a:pPr marL="180975" indent="0"/>
          <a:r>
            <a:rPr lang="ru-RU" sz="1200" i="0" u="none">
              <a:effectLst/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УПРАВЛЕНЧЕСКИЕ МЕХАНИЗМЫ: </a:t>
          </a:r>
          <a:endParaRPr lang="ru-RU" sz="1200" i="0" u="none" dirty="0">
            <a:effectLst/>
            <a:latin typeface="Arial Black" panose="020B0A040201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</dgm:t>
    </dgm:pt>
    <dgm:pt modelId="{C02CE6D3-0B42-4118-8531-158EF217D43A}" type="parTrans" cxnId="{7C1E6F41-6397-4E5E-AE73-CFEBDD32F2CC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BAFAAD-22A9-4210-8396-DFE386C8E229}" type="sibTrans" cxnId="{7C1E6F41-6397-4E5E-AE73-CFEBDD32F2CC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FF603D-E14E-4FE3-A3ED-35042DC40D60}">
      <dgm:prSet phldrT="[Текст]" custT="1"/>
      <dgm:spPr/>
      <dgm:t>
        <a:bodyPr/>
        <a:lstStyle/>
        <a:p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внесение изменений:</a:t>
          </a:r>
          <a:endParaRPr lang="ru-RU" sz="1200" i="0" u="none" kern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E098B2-3573-4380-90E7-2C3C4CBEC769}" type="parTrans" cxnId="{B51336A8-022B-40D5-A954-B92C127A5756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5B32AD-E9B4-4A69-BC45-323C93AFAD13}" type="sibTrans" cxnId="{B51336A8-022B-40D5-A954-B92C127A5756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768E58-08B8-4AF8-AF5C-0F22C1834355}">
      <dgm:prSet custT="1"/>
      <dgm:spPr/>
      <dgm:t>
        <a:bodyPr/>
        <a:lstStyle/>
        <a:p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в ЛНА: должностные инструкции воспитателей, учителей, педагогов, классных руководителей/кураторов; положение о классном руководстве/кураторстве; правила внутреннего трудового распорядка; коллективный договор (при наличии); </a:t>
          </a:r>
        </a:p>
      </dgm:t>
    </dgm:pt>
    <dgm:pt modelId="{1F28E13C-5759-4E50-B768-BE5025B9F77D}" type="parTrans" cxnId="{4CAF62E8-46AF-424F-A102-85965BCF6E19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E4DC60-18B0-4260-A12E-4028AFE43006}" type="sibTrans" cxnId="{4CAF62E8-46AF-424F-A102-85965BCF6E19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BD5422-111F-4F16-935D-839A05C6A638}">
      <dgm:prSet custT="1"/>
      <dgm:spPr/>
      <dgm:t>
        <a:bodyPr/>
        <a:lstStyle/>
        <a:p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в трудовой договор;</a:t>
          </a:r>
        </a:p>
      </dgm:t>
    </dgm:pt>
    <dgm:pt modelId="{0A235898-0B0A-467B-A986-D53C2D67A8B8}" type="parTrans" cxnId="{6DDC94E9-4675-488F-BEA0-C4C06491A7EE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FA2225-0B06-45DA-832E-BB17D9C41F7B}" type="sibTrans" cxnId="{6DDC94E9-4675-488F-BEA0-C4C06491A7EE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0505F7-D187-4B1E-8A5A-BB3D6BA11108}">
      <dgm:prSet custT="1"/>
      <dgm:spPr/>
      <dgm:t>
        <a:bodyPr/>
        <a:lstStyle/>
        <a:p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упорядочивание системы оценочных процедур и обеспечение ее открытости и доступности в информационном поле</a:t>
          </a:r>
        </a:p>
      </dgm:t>
    </dgm:pt>
    <dgm:pt modelId="{3B3A60F9-CCE5-4DDD-A43F-BF6618122544}" type="parTrans" cxnId="{770C1417-EECC-4B96-8A4F-02B4E3727D09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1A748D-B804-4248-92C0-A254950B5FB0}" type="sibTrans" cxnId="{770C1417-EECC-4B96-8A4F-02B4E3727D09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5AD340-83CC-42D5-B40C-457C92EBAFB2}">
      <dgm:prSet custT="1"/>
      <dgm:spPr/>
      <dgm:t>
        <a:bodyPr/>
        <a:lstStyle/>
        <a:p>
          <a:endParaRPr lang="ru-RU" sz="1200" i="1" u="none" kern="1200" dirty="0">
            <a:effectLst/>
            <a:latin typeface="Arial" panose="020B06040202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</dgm:t>
    </dgm:pt>
    <dgm:pt modelId="{2B4CC6D4-1144-44EA-9AB9-05E9AC2BBB96}" type="sibTrans" cxnId="{F717C839-4794-45FA-8C5A-1F1C1F848D8C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5E09BD-65D2-4EF0-AE38-A87733944C26}" type="parTrans" cxnId="{F717C839-4794-45FA-8C5A-1F1C1F848D8C}">
      <dgm:prSet/>
      <dgm:spPr/>
      <dgm:t>
        <a:bodyPr/>
        <a:lstStyle/>
        <a:p>
          <a:endParaRPr lang="ru-RU" sz="1200" i="1" u="non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E329B9-DB70-43E9-BF6C-A5CD57B16307}">
      <dgm:prSet phldrT="[Текст]" custT="1"/>
      <dgm:spPr/>
      <dgm:t>
        <a:bodyPr/>
        <a:lstStyle/>
        <a:p>
          <a:endParaRPr lang="ru-RU" sz="1200" i="0" u="non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71B344-7B1C-4EB4-BC6B-ED699FA9EDA7}" type="parTrans" cxnId="{C3C2926E-361D-4AC1-8BF2-A32A6493ED6C}">
      <dgm:prSet/>
      <dgm:spPr/>
      <dgm:t>
        <a:bodyPr/>
        <a:lstStyle/>
        <a:p>
          <a:endParaRPr lang="ru-RU"/>
        </a:p>
      </dgm:t>
    </dgm:pt>
    <dgm:pt modelId="{30B9C1A3-DCA5-4F5B-8788-0C5AA2B09B8B}" type="sibTrans" cxnId="{C3C2926E-361D-4AC1-8BF2-A32A6493ED6C}">
      <dgm:prSet/>
      <dgm:spPr/>
      <dgm:t>
        <a:bodyPr/>
        <a:lstStyle/>
        <a:p>
          <a:endParaRPr lang="ru-RU"/>
        </a:p>
      </dgm:t>
    </dgm:pt>
    <dgm:pt modelId="{AABDC3DF-CB10-4BDF-BB89-A300D7D17E95}">
      <dgm:prSet phldrT="[Текст]" custT="1"/>
      <dgm:spPr/>
      <dgm:t>
        <a:bodyPr/>
        <a:lstStyle/>
        <a:p>
          <a:endParaRPr lang="ru-RU" sz="1200" i="1" u="none" kern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4E09C1-5322-42FC-B9ED-33FC305C5C25}" type="parTrans" cxnId="{48E8ECFA-1E0A-4FF8-A718-1211053B552F}">
      <dgm:prSet/>
      <dgm:spPr/>
      <dgm:t>
        <a:bodyPr/>
        <a:lstStyle/>
        <a:p>
          <a:endParaRPr lang="ru-RU"/>
        </a:p>
      </dgm:t>
    </dgm:pt>
    <dgm:pt modelId="{14A4140A-4B11-4F51-A5F8-15C8C34B6CDC}" type="sibTrans" cxnId="{48E8ECFA-1E0A-4FF8-A718-1211053B552F}">
      <dgm:prSet/>
      <dgm:spPr/>
      <dgm:t>
        <a:bodyPr/>
        <a:lstStyle/>
        <a:p>
          <a:endParaRPr lang="ru-RU"/>
        </a:p>
      </dgm:t>
    </dgm:pt>
    <dgm:pt modelId="{C8816282-8600-43FB-8F7C-79DD053EB0E1}">
      <dgm:prSet phldrT="[Текст]" custT="1"/>
      <dgm:spPr/>
      <dgm:t>
        <a:bodyPr/>
        <a:lstStyle/>
        <a:p>
          <a:endParaRPr lang="ru-RU" sz="1200" i="1" u="non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338E24-08F3-44C8-B897-3E2035DF62E3}" type="parTrans" cxnId="{245D4CCC-C13D-4C28-9B51-E8079A12CB85}">
      <dgm:prSet/>
      <dgm:spPr/>
      <dgm:t>
        <a:bodyPr/>
        <a:lstStyle/>
        <a:p>
          <a:endParaRPr lang="ru-RU"/>
        </a:p>
      </dgm:t>
    </dgm:pt>
    <dgm:pt modelId="{C21D6646-DC9D-4970-A288-E1B5534DE286}" type="sibTrans" cxnId="{245D4CCC-C13D-4C28-9B51-E8079A12CB85}">
      <dgm:prSet/>
      <dgm:spPr/>
      <dgm:t>
        <a:bodyPr/>
        <a:lstStyle/>
        <a:p>
          <a:endParaRPr lang="ru-RU"/>
        </a:p>
      </dgm:t>
    </dgm:pt>
    <dgm:pt modelId="{23AFCCA4-C719-4869-9048-55B63B80DCE5}">
      <dgm:prSet custT="1"/>
      <dgm:spPr/>
      <dgm:t>
        <a:bodyPr/>
        <a:lstStyle/>
        <a:p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возложение ведения документации, не включенной в приказ </a:t>
          </a:r>
          <a:r>
            <a:rPr lang="ru-RU" sz="1200" i="0" u="none" kern="1200" dirty="0" err="1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Минпросвещения</a:t>
          </a: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России от 06.11.2024 № 779, на административных и </a:t>
          </a:r>
          <a:r>
            <a:rPr lang="ru-RU" sz="1200" i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иных сотрудников образовательной организации;</a:t>
          </a:r>
        </a:p>
      </dgm:t>
    </dgm:pt>
    <dgm:pt modelId="{E0287738-D7EE-442F-BB5B-F6A488A0C5C4}" type="parTrans" cxnId="{43646B8A-A309-4A65-B6A5-7770FA39A370}">
      <dgm:prSet/>
      <dgm:spPr/>
      <dgm:t>
        <a:bodyPr/>
        <a:lstStyle/>
        <a:p>
          <a:endParaRPr lang="ru-RU"/>
        </a:p>
      </dgm:t>
    </dgm:pt>
    <dgm:pt modelId="{035DB189-88DA-4B6A-9255-88FDA1D97286}" type="sibTrans" cxnId="{43646B8A-A309-4A65-B6A5-7770FA39A370}">
      <dgm:prSet/>
      <dgm:spPr/>
      <dgm:t>
        <a:bodyPr/>
        <a:lstStyle/>
        <a:p>
          <a:endParaRPr lang="ru-RU"/>
        </a:p>
      </dgm:t>
    </dgm:pt>
    <dgm:pt modelId="{3D738234-BFD8-4A59-A3AF-5F0CE25BBBA0}">
      <dgm:prSet custT="1"/>
      <dgm:spPr/>
      <dgm:t>
        <a:bodyPr/>
        <a:lstStyle/>
        <a:p>
          <a:r>
            <a:rPr lang="ru-RU" sz="1200" i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использовать электронный документооборот.</a:t>
          </a:r>
        </a:p>
      </dgm:t>
    </dgm:pt>
    <dgm:pt modelId="{4FE1E79A-3FC5-4A1B-88E1-0A093D78F1C4}" type="parTrans" cxnId="{20BAFD64-4E0A-400D-812B-7AC4123D2565}">
      <dgm:prSet/>
      <dgm:spPr/>
      <dgm:t>
        <a:bodyPr/>
        <a:lstStyle/>
        <a:p>
          <a:endParaRPr lang="ru-RU"/>
        </a:p>
      </dgm:t>
    </dgm:pt>
    <dgm:pt modelId="{A708F7A7-029F-479C-9907-BFC0718BD43B}" type="sibTrans" cxnId="{20BAFD64-4E0A-400D-812B-7AC4123D2565}">
      <dgm:prSet/>
      <dgm:spPr/>
      <dgm:t>
        <a:bodyPr/>
        <a:lstStyle/>
        <a:p>
          <a:endParaRPr lang="ru-RU"/>
        </a:p>
      </dgm:t>
    </dgm:pt>
    <dgm:pt modelId="{4B42BCFB-7A1A-4119-8E33-0B0A1111D904}" type="pres">
      <dgm:prSet presAssocID="{75D74ED4-F3B1-4FD9-9B76-A707369FB8AF}" presName="linear" presStyleCnt="0">
        <dgm:presLayoutVars>
          <dgm:animLvl val="lvl"/>
          <dgm:resizeHandles val="exact"/>
        </dgm:presLayoutVars>
      </dgm:prSet>
      <dgm:spPr/>
    </dgm:pt>
    <dgm:pt modelId="{92AD0145-7C55-423D-9AE3-5E0B6516866F}" type="pres">
      <dgm:prSet presAssocID="{11617DF4-B63E-4081-82CF-B935ACDE041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C6DF8CF-2AC5-4516-AF87-E8F4AB819E6A}" type="pres">
      <dgm:prSet presAssocID="{11617DF4-B63E-4081-82CF-B935ACDE0417}" presName="childText" presStyleLbl="revTx" presStyleIdx="0" presStyleCnt="2">
        <dgm:presLayoutVars>
          <dgm:bulletEnabled val="1"/>
        </dgm:presLayoutVars>
      </dgm:prSet>
      <dgm:spPr/>
    </dgm:pt>
    <dgm:pt modelId="{C46A6BBE-25E2-49F9-80C1-AF9DC4DEDED8}" type="pres">
      <dgm:prSet presAssocID="{0B819188-38AA-422E-86A1-BAD645AE48F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D00C61C-59ED-4039-82A3-E1E8B7163607}" type="pres">
      <dgm:prSet presAssocID="{0B819188-38AA-422E-86A1-BAD645AE48F7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770C1417-EECC-4B96-8A4F-02B4E3727D09}" srcId="{0B819188-38AA-422E-86A1-BAD645AE48F7}" destId="{C60505F7-D187-4B1E-8A5A-BB3D6BA11108}" srcOrd="4" destOrd="0" parTransId="{3B3A60F9-CCE5-4DDD-A43F-BF6618122544}" sibTransId="{F81A748D-B804-4248-92C0-A254950B5FB0}"/>
    <dgm:cxn modelId="{24002D26-5BDC-4F00-8A2F-B6E8A2795646}" type="presOf" srcId="{3D738234-BFD8-4A59-A3AF-5F0CE25BBBA0}" destId="{5D00C61C-59ED-4039-82A3-E1E8B7163607}" srcOrd="0" destOrd="6" presId="urn:microsoft.com/office/officeart/2005/8/layout/vList2"/>
    <dgm:cxn modelId="{7DD3C12E-927E-4ADD-8AAA-F6A38FA4A0BF}" type="presOf" srcId="{F5768E58-08B8-4AF8-AF5C-0F22C1834355}" destId="{5D00C61C-59ED-4039-82A3-E1E8B7163607}" srcOrd="0" destOrd="2" presId="urn:microsoft.com/office/officeart/2005/8/layout/vList2"/>
    <dgm:cxn modelId="{5E067835-7FAD-4E2D-9084-D431105C0B11}" type="presOf" srcId="{23AFCCA4-C719-4869-9048-55B63B80DCE5}" destId="{5D00C61C-59ED-4039-82A3-E1E8B7163607}" srcOrd="0" destOrd="5" presId="urn:microsoft.com/office/officeart/2005/8/layout/vList2"/>
    <dgm:cxn modelId="{0EC68E36-8C37-48A2-B5EC-571BB6461D13}" type="presOf" srcId="{775AD340-83CC-42D5-B40C-457C92EBAFB2}" destId="{5D00C61C-59ED-4039-82A3-E1E8B7163607}" srcOrd="0" destOrd="7" presId="urn:microsoft.com/office/officeart/2005/8/layout/vList2"/>
    <dgm:cxn modelId="{F717C839-4794-45FA-8C5A-1F1C1F848D8C}" srcId="{0B819188-38AA-422E-86A1-BAD645AE48F7}" destId="{775AD340-83CC-42D5-B40C-457C92EBAFB2}" srcOrd="7" destOrd="0" parTransId="{265E09BD-65D2-4EF0-AE38-A87733944C26}" sibTransId="{2B4CC6D4-1144-44EA-9AB9-05E9AC2BBB96}"/>
    <dgm:cxn modelId="{36BB593A-4697-44B1-B963-FD29F8001E18}" type="presOf" srcId="{C8816282-8600-43FB-8F7C-79DD053EB0E1}" destId="{9C6DF8CF-2AC5-4516-AF87-E8F4AB819E6A}" srcOrd="0" destOrd="2" presId="urn:microsoft.com/office/officeart/2005/8/layout/vList2"/>
    <dgm:cxn modelId="{7C1E6F41-6397-4E5E-AE73-CFEBDD32F2CC}" srcId="{75D74ED4-F3B1-4FD9-9B76-A707369FB8AF}" destId="{0B819188-38AA-422E-86A1-BAD645AE48F7}" srcOrd="1" destOrd="0" parTransId="{C02CE6D3-0B42-4118-8531-158EF217D43A}" sibTransId="{BDBAFAAD-22A9-4210-8396-DFE386C8E229}"/>
    <dgm:cxn modelId="{73274D63-2E86-432F-A767-5D45A189B86C}" srcId="{11617DF4-B63E-4081-82CF-B935ACDE0417}" destId="{53D31F47-88B4-402C-9BC3-BC00E6D958F9}" srcOrd="1" destOrd="0" parTransId="{B3B44EB6-54C2-4F62-90B8-F0CD06FDE7B5}" sibTransId="{BF47AA87-A90C-4EFB-ADC9-8F46DB04837A}"/>
    <dgm:cxn modelId="{20BAFD64-4E0A-400D-812B-7AC4123D2565}" srcId="{0B819188-38AA-422E-86A1-BAD645AE48F7}" destId="{3D738234-BFD8-4A59-A3AF-5F0CE25BBBA0}" srcOrd="6" destOrd="0" parTransId="{4FE1E79A-3FC5-4A1B-88E1-0A093D78F1C4}" sibTransId="{A708F7A7-029F-479C-9907-BFC0718BD43B}"/>
    <dgm:cxn modelId="{21B34C45-6566-4A5E-ACF7-437B5CC99CB9}" type="presOf" srcId="{AABDC3DF-CB10-4BDF-BB89-A300D7D17E95}" destId="{5D00C61C-59ED-4039-82A3-E1E8B7163607}" srcOrd="0" destOrd="0" presId="urn:microsoft.com/office/officeart/2005/8/layout/vList2"/>
    <dgm:cxn modelId="{C3C2926E-361D-4AC1-8BF2-A32A6493ED6C}" srcId="{11617DF4-B63E-4081-82CF-B935ACDE0417}" destId="{00E329B9-DB70-43E9-BF6C-A5CD57B16307}" srcOrd="0" destOrd="0" parTransId="{B171B344-7B1C-4EB4-BC6B-ED699FA9EDA7}" sibTransId="{30B9C1A3-DCA5-4F5B-8788-0C5AA2B09B8B}"/>
    <dgm:cxn modelId="{5754AA6E-C8A3-47CD-B7CD-1F9E5D2ABD98}" type="presOf" srcId="{51FF603D-E14E-4FE3-A3ED-35042DC40D60}" destId="{5D00C61C-59ED-4039-82A3-E1E8B7163607}" srcOrd="0" destOrd="1" presId="urn:microsoft.com/office/officeart/2005/8/layout/vList2"/>
    <dgm:cxn modelId="{43646B8A-A309-4A65-B6A5-7770FA39A370}" srcId="{0B819188-38AA-422E-86A1-BAD645AE48F7}" destId="{23AFCCA4-C719-4869-9048-55B63B80DCE5}" srcOrd="5" destOrd="0" parTransId="{E0287738-D7EE-442F-BB5B-F6A488A0C5C4}" sibTransId="{035DB189-88DA-4B6A-9255-88FDA1D97286}"/>
    <dgm:cxn modelId="{CCB4BA8A-7673-4951-B922-AE8368F661FE}" type="presOf" srcId="{0B819188-38AA-422E-86A1-BAD645AE48F7}" destId="{C46A6BBE-25E2-49F9-80C1-AF9DC4DEDED8}" srcOrd="0" destOrd="0" presId="urn:microsoft.com/office/officeart/2005/8/layout/vList2"/>
    <dgm:cxn modelId="{DD70C09D-EDE1-418A-AD7A-A11B9C32FD30}" srcId="{75D74ED4-F3B1-4FD9-9B76-A707369FB8AF}" destId="{11617DF4-B63E-4081-82CF-B935ACDE0417}" srcOrd="0" destOrd="0" parTransId="{7C05B362-3704-4EDE-8E03-54841B85682D}" sibTransId="{8A57566B-345E-4D22-9A0E-CB125C5AB80E}"/>
    <dgm:cxn modelId="{B51336A8-022B-40D5-A954-B92C127A5756}" srcId="{0B819188-38AA-422E-86A1-BAD645AE48F7}" destId="{51FF603D-E14E-4FE3-A3ED-35042DC40D60}" srcOrd="1" destOrd="0" parTransId="{E9E098B2-3573-4380-90E7-2C3C4CBEC769}" sibTransId="{CC5B32AD-E9B4-4A69-BC45-323C93AFAD13}"/>
    <dgm:cxn modelId="{16E223AA-A4C5-47BE-A046-59EDA9443CB6}" type="presOf" srcId="{C60505F7-D187-4B1E-8A5A-BB3D6BA11108}" destId="{5D00C61C-59ED-4039-82A3-E1E8B7163607}" srcOrd="0" destOrd="4" presId="urn:microsoft.com/office/officeart/2005/8/layout/vList2"/>
    <dgm:cxn modelId="{C36AB1AF-13EB-413F-A4D4-4F0112A49B35}" type="presOf" srcId="{75D74ED4-F3B1-4FD9-9B76-A707369FB8AF}" destId="{4B42BCFB-7A1A-4119-8E33-0B0A1111D904}" srcOrd="0" destOrd="0" presId="urn:microsoft.com/office/officeart/2005/8/layout/vList2"/>
    <dgm:cxn modelId="{0EFEE8B4-32A3-4859-BA07-568EFACF7AEE}" type="presOf" srcId="{8EBD5422-111F-4F16-935D-839A05C6A638}" destId="{5D00C61C-59ED-4039-82A3-E1E8B7163607}" srcOrd="0" destOrd="3" presId="urn:microsoft.com/office/officeart/2005/8/layout/vList2"/>
    <dgm:cxn modelId="{245D4CCC-C13D-4C28-9B51-E8079A12CB85}" srcId="{11617DF4-B63E-4081-82CF-B935ACDE0417}" destId="{C8816282-8600-43FB-8F7C-79DD053EB0E1}" srcOrd="2" destOrd="0" parTransId="{C7338E24-08F3-44C8-B897-3E2035DF62E3}" sibTransId="{C21D6646-DC9D-4970-A288-E1B5534DE286}"/>
    <dgm:cxn modelId="{B8F9DEE3-51F2-41B6-A543-A960A1DDA09F}" type="presOf" srcId="{00E329B9-DB70-43E9-BF6C-A5CD57B16307}" destId="{9C6DF8CF-2AC5-4516-AF87-E8F4AB819E6A}" srcOrd="0" destOrd="0" presId="urn:microsoft.com/office/officeart/2005/8/layout/vList2"/>
    <dgm:cxn modelId="{4CAF62E8-46AF-424F-A102-85965BCF6E19}" srcId="{0B819188-38AA-422E-86A1-BAD645AE48F7}" destId="{F5768E58-08B8-4AF8-AF5C-0F22C1834355}" srcOrd="2" destOrd="0" parTransId="{1F28E13C-5759-4E50-B768-BE5025B9F77D}" sibTransId="{04E4DC60-18B0-4260-A12E-4028AFE43006}"/>
    <dgm:cxn modelId="{6DDC94E9-4675-488F-BEA0-C4C06491A7EE}" srcId="{0B819188-38AA-422E-86A1-BAD645AE48F7}" destId="{8EBD5422-111F-4F16-935D-839A05C6A638}" srcOrd="3" destOrd="0" parTransId="{0A235898-0B0A-467B-A986-D53C2D67A8B8}" sibTransId="{15FA2225-0B06-45DA-832E-BB17D9C41F7B}"/>
    <dgm:cxn modelId="{251D3CFA-1B67-42A0-BCD4-92E70C2862B5}" type="presOf" srcId="{11617DF4-B63E-4081-82CF-B935ACDE0417}" destId="{92AD0145-7C55-423D-9AE3-5E0B6516866F}" srcOrd="0" destOrd="0" presId="urn:microsoft.com/office/officeart/2005/8/layout/vList2"/>
    <dgm:cxn modelId="{13123DFA-6A1D-42A0-976D-8E134DD0A595}" type="presOf" srcId="{53D31F47-88B4-402C-9BC3-BC00E6D958F9}" destId="{9C6DF8CF-2AC5-4516-AF87-E8F4AB819E6A}" srcOrd="0" destOrd="1" presId="urn:microsoft.com/office/officeart/2005/8/layout/vList2"/>
    <dgm:cxn modelId="{48E8ECFA-1E0A-4FF8-A718-1211053B552F}" srcId="{0B819188-38AA-422E-86A1-BAD645AE48F7}" destId="{AABDC3DF-CB10-4BDF-BB89-A300D7D17E95}" srcOrd="0" destOrd="0" parTransId="{BC4E09C1-5322-42FC-B9ED-33FC305C5C25}" sibTransId="{14A4140A-4B11-4F51-A5F8-15C8C34B6CDC}"/>
    <dgm:cxn modelId="{1A672244-3EE1-4B44-BE6C-9C5468A7AE4C}" type="presParOf" srcId="{4B42BCFB-7A1A-4119-8E33-0B0A1111D904}" destId="{92AD0145-7C55-423D-9AE3-5E0B6516866F}" srcOrd="0" destOrd="0" presId="urn:microsoft.com/office/officeart/2005/8/layout/vList2"/>
    <dgm:cxn modelId="{266F7744-5413-480F-9AC9-2C2A91B28A2E}" type="presParOf" srcId="{4B42BCFB-7A1A-4119-8E33-0B0A1111D904}" destId="{9C6DF8CF-2AC5-4516-AF87-E8F4AB819E6A}" srcOrd="1" destOrd="0" presId="urn:microsoft.com/office/officeart/2005/8/layout/vList2"/>
    <dgm:cxn modelId="{86CA0546-E681-47D9-8914-7697B97D823E}" type="presParOf" srcId="{4B42BCFB-7A1A-4119-8E33-0B0A1111D904}" destId="{C46A6BBE-25E2-49F9-80C1-AF9DC4DEDED8}" srcOrd="2" destOrd="0" presId="urn:microsoft.com/office/officeart/2005/8/layout/vList2"/>
    <dgm:cxn modelId="{09B38F02-7FC2-4F6E-A4BB-5EA8B475508B}" type="presParOf" srcId="{4B42BCFB-7A1A-4119-8E33-0B0A1111D904}" destId="{5D00C61C-59ED-4039-82A3-E1E8B716360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D74ED4-F3B1-4FD9-9B76-A707369FB8AF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11617DF4-B63E-4081-82CF-B935ACDE0417}">
      <dgm:prSet phldrT="[Текст]" custT="1"/>
      <dgm:spPr>
        <a:solidFill>
          <a:srgbClr val="305EBC"/>
        </a:solidFill>
      </dgm:spPr>
      <dgm:t>
        <a:bodyPr/>
        <a:lstStyle/>
        <a:p>
          <a:pPr marL="84138" indent="0"/>
          <a:r>
            <a:rPr lang="ru-RU" sz="1200" i="0" u="none">
              <a:effectLst/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ЗАЩИТА ПРАВ ПЕДАГОГОВ И СВОБОД ПЕДАГОГИЧЕСКИХ РАБОТНИКОВ: </a:t>
          </a:r>
          <a:endParaRPr lang="ru-RU" sz="1200" i="0" u="none" dirty="0">
            <a:effectLst/>
            <a:latin typeface="Arial Black" panose="020B0A040201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</dgm:t>
    </dgm:pt>
    <dgm:pt modelId="{7C05B362-3704-4EDE-8E03-54841B85682D}" type="parTrans" cxnId="{DD70C09D-EDE1-418A-AD7A-A11B9C32FD30}">
      <dgm:prSet/>
      <dgm:spPr/>
      <dgm:t>
        <a:bodyPr/>
        <a:lstStyle/>
        <a:p>
          <a:endParaRPr lang="ru-RU"/>
        </a:p>
      </dgm:t>
    </dgm:pt>
    <dgm:pt modelId="{8A57566B-345E-4D22-9A0E-CB125C5AB80E}" type="sibTrans" cxnId="{DD70C09D-EDE1-418A-AD7A-A11B9C32FD30}">
      <dgm:prSet/>
      <dgm:spPr/>
      <dgm:t>
        <a:bodyPr/>
        <a:lstStyle/>
        <a:p>
          <a:endParaRPr lang="ru-RU"/>
        </a:p>
      </dgm:t>
    </dgm:pt>
    <dgm:pt modelId="{53D31F47-88B4-402C-9BC3-BC00E6D958F9}">
      <dgm:prSet phldrT="[Текст]" custT="1"/>
      <dgm:spPr>
        <a:solidFill>
          <a:schemeClr val="bg1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ru-RU" sz="1200" i="0" u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размещение правовой информации в открытых и общедоступных информационных ресурсах образовательной организации, в том числе на ее официальном сайте;</a:t>
          </a:r>
        </a:p>
      </dgm:t>
    </dgm:pt>
    <dgm:pt modelId="{B3B44EB6-54C2-4F62-90B8-F0CD06FDE7B5}" type="parTrans" cxnId="{73274D63-2E86-432F-A767-5D45A189B86C}">
      <dgm:prSet/>
      <dgm:spPr/>
      <dgm:t>
        <a:bodyPr/>
        <a:lstStyle/>
        <a:p>
          <a:endParaRPr lang="ru-RU"/>
        </a:p>
      </dgm:t>
    </dgm:pt>
    <dgm:pt modelId="{BF47AA87-A90C-4EFB-ADC9-8F46DB04837A}" type="sibTrans" cxnId="{73274D63-2E86-432F-A767-5D45A189B86C}">
      <dgm:prSet/>
      <dgm:spPr/>
      <dgm:t>
        <a:bodyPr/>
        <a:lstStyle/>
        <a:p>
          <a:endParaRPr lang="ru-RU"/>
        </a:p>
      </dgm:t>
    </dgm:pt>
    <dgm:pt modelId="{7B0FD67A-97FF-4934-B9F8-ECC563AC31EC}">
      <dgm:prSet phldrT="[Текст]" custT="1"/>
      <dgm:spPr>
        <a:solidFill>
          <a:schemeClr val="bg1"/>
        </a:solidFill>
      </dgm:spPr>
      <dgm:t>
        <a:bodyPr/>
        <a:lstStyle/>
        <a:p>
          <a:pPr marL="114300" lvl="1" indent="0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ru-RU" sz="1200" i="0" u="none" dirty="0">
            <a:effectLst/>
            <a:latin typeface="Arial" panose="020B06040202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</dgm:t>
    </dgm:pt>
    <dgm:pt modelId="{94743AEC-0610-4CAD-A26E-B0BEC5BFEEEF}" type="parTrans" cxnId="{A93FAB96-803C-4F60-934F-9E0F299A928E}">
      <dgm:prSet/>
      <dgm:spPr/>
      <dgm:t>
        <a:bodyPr/>
        <a:lstStyle/>
        <a:p>
          <a:endParaRPr lang="ru-RU"/>
        </a:p>
      </dgm:t>
    </dgm:pt>
    <dgm:pt modelId="{64135945-BACB-4935-A8FD-48F632BB77F1}" type="sibTrans" cxnId="{A93FAB96-803C-4F60-934F-9E0F299A928E}">
      <dgm:prSet/>
      <dgm:spPr/>
      <dgm:t>
        <a:bodyPr/>
        <a:lstStyle/>
        <a:p>
          <a:endParaRPr lang="ru-RU"/>
        </a:p>
      </dgm:t>
    </dgm:pt>
    <dgm:pt modelId="{3B3A586F-8B1F-431A-ABF0-8BB713AAEAD1}">
      <dgm:prSet phldrT="[Текст]" custT="1"/>
      <dgm:spPr>
        <a:solidFill>
          <a:schemeClr val="bg1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ru-RU" sz="1200" i="0" u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выполнение педагогом работы, выходящей за пределы Перечня, утвержденного приказом № 779, возможно только на добровольной основе: </a:t>
          </a:r>
          <a:r>
            <a:rPr lang="ru-RU" sz="1200" i="0" u="sng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с письменного согласия педагогического работника</a:t>
          </a:r>
          <a:r>
            <a:rPr lang="ru-RU" sz="1200" i="0" u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и </a:t>
          </a:r>
          <a:r>
            <a:rPr lang="ru-RU" sz="1200" i="0" u="sng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за дополнительную оплату</a:t>
          </a:r>
          <a:r>
            <a:rPr lang="ru-RU" sz="1200" i="0" u="non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;</a:t>
          </a:r>
        </a:p>
        <a:p>
          <a:pPr marL="114300" lvl="1" indent="0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ru-RU" sz="1200" i="0" u="none" dirty="0">
            <a:effectLst/>
            <a:latin typeface="Arial" panose="020B06040202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</dgm:t>
    </dgm:pt>
    <dgm:pt modelId="{9B9590D7-92E9-42E5-A1E5-BDBAE6024110}" type="parTrans" cxnId="{A18C06F4-C361-4EDE-A901-3CABACCD24EC}">
      <dgm:prSet/>
      <dgm:spPr/>
      <dgm:t>
        <a:bodyPr/>
        <a:lstStyle/>
        <a:p>
          <a:endParaRPr lang="ru-RU"/>
        </a:p>
      </dgm:t>
    </dgm:pt>
    <dgm:pt modelId="{5B39A50D-50EF-42E9-B772-6343EC4AD372}" type="sibTrans" cxnId="{A18C06F4-C361-4EDE-A901-3CABACCD24EC}">
      <dgm:prSet/>
      <dgm:spPr/>
      <dgm:t>
        <a:bodyPr/>
        <a:lstStyle/>
        <a:p>
          <a:endParaRPr lang="ru-RU"/>
        </a:p>
      </dgm:t>
    </dgm:pt>
    <dgm:pt modelId="{4B42BCFB-7A1A-4119-8E33-0B0A1111D904}" type="pres">
      <dgm:prSet presAssocID="{75D74ED4-F3B1-4FD9-9B76-A707369FB8AF}" presName="linear" presStyleCnt="0">
        <dgm:presLayoutVars>
          <dgm:animLvl val="lvl"/>
          <dgm:resizeHandles val="exact"/>
        </dgm:presLayoutVars>
      </dgm:prSet>
      <dgm:spPr/>
    </dgm:pt>
    <dgm:pt modelId="{92AD0145-7C55-423D-9AE3-5E0B6516866F}" type="pres">
      <dgm:prSet presAssocID="{11617DF4-B63E-4081-82CF-B935ACDE0417}" presName="parentText" presStyleLbl="node1" presStyleIdx="0" presStyleCnt="1" custScaleY="50313">
        <dgm:presLayoutVars>
          <dgm:chMax val="0"/>
          <dgm:bulletEnabled val="1"/>
        </dgm:presLayoutVars>
      </dgm:prSet>
      <dgm:spPr/>
    </dgm:pt>
    <dgm:pt modelId="{9C6DF8CF-2AC5-4516-AF87-E8F4AB819E6A}" type="pres">
      <dgm:prSet presAssocID="{11617DF4-B63E-4081-82CF-B935ACDE041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1527401-6716-4464-8ACA-95874A15D309}" type="presOf" srcId="{53D31F47-88B4-402C-9BC3-BC00E6D958F9}" destId="{9C6DF8CF-2AC5-4516-AF87-E8F4AB819E6A}" srcOrd="0" destOrd="1" presId="urn:microsoft.com/office/officeart/2005/8/layout/vList2"/>
    <dgm:cxn modelId="{2D21A017-7BA8-4B14-9DC2-82E8A699804F}" type="presOf" srcId="{11617DF4-B63E-4081-82CF-B935ACDE0417}" destId="{92AD0145-7C55-423D-9AE3-5E0B6516866F}" srcOrd="0" destOrd="0" presId="urn:microsoft.com/office/officeart/2005/8/layout/vList2"/>
    <dgm:cxn modelId="{18D29662-02FA-4BA6-9622-92BF1EB09865}" type="presOf" srcId="{3B3A586F-8B1F-431A-ABF0-8BB713AAEAD1}" destId="{9C6DF8CF-2AC5-4516-AF87-E8F4AB819E6A}" srcOrd="0" destOrd="2" presId="urn:microsoft.com/office/officeart/2005/8/layout/vList2"/>
    <dgm:cxn modelId="{73274D63-2E86-432F-A767-5D45A189B86C}" srcId="{11617DF4-B63E-4081-82CF-B935ACDE0417}" destId="{53D31F47-88B4-402C-9BC3-BC00E6D958F9}" srcOrd="1" destOrd="0" parTransId="{B3B44EB6-54C2-4F62-90B8-F0CD06FDE7B5}" sibTransId="{BF47AA87-A90C-4EFB-ADC9-8F46DB04837A}"/>
    <dgm:cxn modelId="{CE458958-1046-44C1-B1B2-6B69CDB5AC85}" type="presOf" srcId="{75D74ED4-F3B1-4FD9-9B76-A707369FB8AF}" destId="{4B42BCFB-7A1A-4119-8E33-0B0A1111D904}" srcOrd="0" destOrd="0" presId="urn:microsoft.com/office/officeart/2005/8/layout/vList2"/>
    <dgm:cxn modelId="{A93FAB96-803C-4F60-934F-9E0F299A928E}" srcId="{11617DF4-B63E-4081-82CF-B935ACDE0417}" destId="{7B0FD67A-97FF-4934-B9F8-ECC563AC31EC}" srcOrd="0" destOrd="0" parTransId="{94743AEC-0610-4CAD-A26E-B0BEC5BFEEEF}" sibTransId="{64135945-BACB-4935-A8FD-48F632BB77F1}"/>
    <dgm:cxn modelId="{DD70C09D-EDE1-418A-AD7A-A11B9C32FD30}" srcId="{75D74ED4-F3B1-4FD9-9B76-A707369FB8AF}" destId="{11617DF4-B63E-4081-82CF-B935ACDE0417}" srcOrd="0" destOrd="0" parTransId="{7C05B362-3704-4EDE-8E03-54841B85682D}" sibTransId="{8A57566B-345E-4D22-9A0E-CB125C5AB80E}"/>
    <dgm:cxn modelId="{59298AB5-36E4-4AE4-B8EE-8E77B25FEACB}" type="presOf" srcId="{7B0FD67A-97FF-4934-B9F8-ECC563AC31EC}" destId="{9C6DF8CF-2AC5-4516-AF87-E8F4AB819E6A}" srcOrd="0" destOrd="0" presId="urn:microsoft.com/office/officeart/2005/8/layout/vList2"/>
    <dgm:cxn modelId="{A18C06F4-C361-4EDE-A901-3CABACCD24EC}" srcId="{11617DF4-B63E-4081-82CF-B935ACDE0417}" destId="{3B3A586F-8B1F-431A-ABF0-8BB713AAEAD1}" srcOrd="2" destOrd="0" parTransId="{9B9590D7-92E9-42E5-A1E5-BDBAE6024110}" sibTransId="{5B39A50D-50EF-42E9-B772-6343EC4AD372}"/>
    <dgm:cxn modelId="{AC5708AF-B524-43D2-9FC0-E14CB2708E13}" type="presParOf" srcId="{4B42BCFB-7A1A-4119-8E33-0B0A1111D904}" destId="{92AD0145-7C55-423D-9AE3-5E0B6516866F}" srcOrd="0" destOrd="0" presId="urn:microsoft.com/office/officeart/2005/8/layout/vList2"/>
    <dgm:cxn modelId="{4CA25780-5459-40D6-8EC6-8B39979D40EF}" type="presParOf" srcId="{4B42BCFB-7A1A-4119-8E33-0B0A1111D904}" destId="{9C6DF8CF-2AC5-4516-AF87-E8F4AB819E6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0D84C4-A1F4-4A13-B986-0844ED17746A}">
      <dsp:nvSpPr>
        <dsp:cNvPr id="0" name=""/>
        <dsp:cNvSpPr/>
      </dsp:nvSpPr>
      <dsp:spPr>
        <a:xfrm>
          <a:off x="0" y="221413"/>
          <a:ext cx="5092475" cy="6496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276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5233" tIns="312420" rIns="395233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журнал посещаемости; 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календарно-тематический план</a:t>
          </a:r>
        </a:p>
      </dsp:txBody>
      <dsp:txXfrm>
        <a:off x="0" y="221413"/>
        <a:ext cx="5092475" cy="649687"/>
      </dsp:txXfrm>
    </dsp:sp>
    <dsp:sp modelId="{38308A02-947E-409F-9978-2AB7E88A5D86}">
      <dsp:nvSpPr>
        <dsp:cNvPr id="0" name=""/>
        <dsp:cNvSpPr/>
      </dsp:nvSpPr>
      <dsp:spPr>
        <a:xfrm>
          <a:off x="254623" y="13"/>
          <a:ext cx="3564733" cy="442800"/>
        </a:xfrm>
        <a:prstGeom prst="roundRect">
          <a:avLst/>
        </a:prstGeom>
        <a:solidFill>
          <a:srgbClr val="11276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738" tIns="0" rIns="134738" bIns="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u="none" kern="1200" dirty="0"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ОБЩЕОБРАЗОВАТЕЛЬНЫХ ПРОГРАММ ДОШКОЛЬНОГО ОБРАЗОВАНИЯ:</a:t>
          </a:r>
          <a:endParaRPr lang="ru-RU" sz="900" u="none" kern="1200" dirty="0">
            <a:latin typeface="Arial Black" panose="020B0A04020102020204" pitchFamily="34" charset="0"/>
          </a:endParaRPr>
        </a:p>
      </dsp:txBody>
      <dsp:txXfrm>
        <a:off x="276239" y="21629"/>
        <a:ext cx="3521501" cy="399568"/>
      </dsp:txXfrm>
    </dsp:sp>
    <dsp:sp modelId="{C6A2E77B-138F-44B2-ABA9-9726E5554DA9}">
      <dsp:nvSpPr>
        <dsp:cNvPr id="0" name=""/>
        <dsp:cNvSpPr/>
      </dsp:nvSpPr>
      <dsp:spPr>
        <a:xfrm>
          <a:off x="0" y="1173501"/>
          <a:ext cx="5092475" cy="1559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276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5233" tIns="312420" rIns="395233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рабочая программа учебного предмета, учебного курса (в том числе внеурочной деятельности), учебного модуля; 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журнал учета успеваемости;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журнал внеурочной деятельности (для педагогических работников, осуществляющих внеурочную деятельность);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план воспитательной работы (для педагогических работников, осуществляющих функцию классного руководства);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характеристика на обучающегося (по запросу, для педагогических работников, осуществляющих функцию классного руководства)</a:t>
          </a:r>
        </a:p>
      </dsp:txBody>
      <dsp:txXfrm>
        <a:off x="0" y="1173501"/>
        <a:ext cx="5092475" cy="1559250"/>
      </dsp:txXfrm>
    </dsp:sp>
    <dsp:sp modelId="{32DDAD19-6D61-4FA4-8D62-824EA3C9593E}">
      <dsp:nvSpPr>
        <dsp:cNvPr id="0" name=""/>
        <dsp:cNvSpPr/>
      </dsp:nvSpPr>
      <dsp:spPr>
        <a:xfrm>
          <a:off x="254623" y="952101"/>
          <a:ext cx="3564733" cy="442800"/>
        </a:xfrm>
        <a:prstGeom prst="roundRect">
          <a:avLst/>
        </a:prstGeom>
        <a:solidFill>
          <a:srgbClr val="11276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738" tIns="0" rIns="134738" bIns="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u="none" kern="1200"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ОБЩЕОБРАЗОВАТЕЛЬНЫХ ПРОГРАММ НАЧАЛЬНОГО ОБЩЕГО, ОСНОВНОГО ОБЩЕГО И СРЕДНЕГО ОБЩЕГО ОБРАЗОВАНИЯ: </a:t>
          </a:r>
          <a:endParaRPr lang="ru-RU" sz="900" u="none" kern="1200" dirty="0">
            <a:effectLst/>
            <a:latin typeface="Arial Black" panose="020B0A04020102020204" pitchFamily="34" charset="0"/>
            <a:ea typeface="Times New Roman" panose="02020603050405020304" pitchFamily="18" charset="0"/>
          </a:endParaRPr>
        </a:p>
      </dsp:txBody>
      <dsp:txXfrm>
        <a:off x="276239" y="973717"/>
        <a:ext cx="3521501" cy="399568"/>
      </dsp:txXfrm>
    </dsp:sp>
    <dsp:sp modelId="{D2BD2326-43E8-4E40-B43B-D9E17EE2E425}">
      <dsp:nvSpPr>
        <dsp:cNvPr id="0" name=""/>
        <dsp:cNvSpPr/>
      </dsp:nvSpPr>
      <dsp:spPr>
        <a:xfrm>
          <a:off x="0" y="3035151"/>
          <a:ext cx="5092475" cy="1441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276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5233" tIns="312420" rIns="395233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рабочая программа дисциплины (модуля) и (или) практики;    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экзаменационная и (или) зачетная ведомости;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журнал учета успеваемости;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план воспитательной работы (для преподавателей, осуществляющих функцию классного руководства или кураторства);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характеристика на обучающегося (по запросу, для преподавателей, осуществляющих функцию классного руководства или кураторства);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 журнал практики</a:t>
          </a:r>
        </a:p>
      </dsp:txBody>
      <dsp:txXfrm>
        <a:off x="0" y="3035151"/>
        <a:ext cx="5092475" cy="1441125"/>
      </dsp:txXfrm>
    </dsp:sp>
    <dsp:sp modelId="{126CC3C4-6B82-4FB6-BA7F-F59E4A413A40}">
      <dsp:nvSpPr>
        <dsp:cNvPr id="0" name=""/>
        <dsp:cNvSpPr/>
      </dsp:nvSpPr>
      <dsp:spPr>
        <a:xfrm>
          <a:off x="254623" y="2813751"/>
          <a:ext cx="3564733" cy="442800"/>
        </a:xfrm>
        <a:prstGeom prst="roundRect">
          <a:avLst/>
        </a:prstGeom>
        <a:solidFill>
          <a:srgbClr val="11276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738" tIns="0" rIns="134738" bIns="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u="none" kern="1200"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ОБРАЗОВАТЕЛЬНЫХ ПРОГРАММ СРЕДНЕГО ПРОФЕССИОНАЛЬНОГО ОБРАЗОВАНИЯ:    </a:t>
          </a:r>
          <a:endParaRPr lang="ru-RU" sz="900" u="none" kern="1200" dirty="0">
            <a:effectLst/>
            <a:latin typeface="Arial Black" panose="020B0A04020102020204" pitchFamily="34" charset="0"/>
            <a:ea typeface="Times New Roman" panose="02020603050405020304" pitchFamily="18" charset="0"/>
          </a:endParaRPr>
        </a:p>
      </dsp:txBody>
      <dsp:txXfrm>
        <a:off x="276239" y="2835367"/>
        <a:ext cx="3521501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0D84C4-A1F4-4A13-B986-0844ED17746A}">
      <dsp:nvSpPr>
        <dsp:cNvPr id="0" name=""/>
        <dsp:cNvSpPr/>
      </dsp:nvSpPr>
      <dsp:spPr>
        <a:xfrm>
          <a:off x="0" y="242482"/>
          <a:ext cx="5092475" cy="837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F236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5233" tIns="291592" rIns="395233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Не допускается возложение на педагогических работников работы, не предусмотренной </a:t>
          </a:r>
          <a:r>
            <a:rPr lang="ru-RU" sz="900" u="none" strike="noStrik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hlinkClick xmlns:r="http://schemas.openxmlformats.org/officeDocument/2006/relationships" r:id="rId1"/>
            </a:rPr>
            <a:t>частями 6</a:t>
          </a: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 и </a:t>
          </a:r>
          <a:r>
            <a:rPr lang="ru-RU" sz="900" u="none" strike="noStrik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hlinkClick xmlns:r="http://schemas.openxmlformats.org/officeDocument/2006/relationships" r:id="rId2"/>
            </a:rPr>
            <a:t>9</a:t>
          </a: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 настоящей статьи, в том числе связанной с подготовкой документов, не включенных в перечни, указанные в </a:t>
          </a:r>
          <a:r>
            <a:rPr lang="ru-RU" sz="900" u="none" strike="noStrik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hlinkClick xmlns:r="http://schemas.openxmlformats.org/officeDocument/2006/relationships" r:id="rId3"/>
            </a:rPr>
            <a:t>части 6.1</a:t>
          </a: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 настоящей статьи</a:t>
          </a:r>
          <a:endParaRPr lang="ru-RU" sz="900" kern="1200" dirty="0"/>
        </a:p>
      </dsp:txBody>
      <dsp:txXfrm>
        <a:off x="0" y="242482"/>
        <a:ext cx="5092475" cy="837900"/>
      </dsp:txXfrm>
    </dsp:sp>
    <dsp:sp modelId="{38308A02-947E-409F-9978-2AB7E88A5D86}">
      <dsp:nvSpPr>
        <dsp:cNvPr id="0" name=""/>
        <dsp:cNvSpPr/>
      </dsp:nvSpPr>
      <dsp:spPr>
        <a:xfrm>
          <a:off x="236973" y="35340"/>
          <a:ext cx="4053844" cy="413280"/>
        </a:xfrm>
        <a:prstGeom prst="roundRect">
          <a:avLst/>
        </a:prstGeom>
        <a:solidFill>
          <a:srgbClr val="0F236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738" tIns="0" rIns="134738" bIns="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u="none" kern="1200"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«ОБ ОБРАЗОВАНИИ В РОССИЙСКОЙ ФЕДЕРАЦИИ»</a:t>
          </a:r>
          <a:endParaRPr lang="ru-RU" sz="900" u="none" kern="1200" dirty="0">
            <a:effectLst/>
            <a:latin typeface="Arial Black" panose="020B0A04020102020204" pitchFamily="34" charset="0"/>
            <a:ea typeface="Times New Roman" panose="02020603050405020304" pitchFamily="18" charset="0"/>
          </a:endParaRPr>
        </a:p>
      </dsp:txBody>
      <dsp:txXfrm>
        <a:off x="257148" y="55515"/>
        <a:ext cx="4013494" cy="372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0D84C4-A1F4-4A13-B986-0844ED17746A}">
      <dsp:nvSpPr>
        <dsp:cNvPr id="0" name=""/>
        <dsp:cNvSpPr/>
      </dsp:nvSpPr>
      <dsp:spPr>
        <a:xfrm>
          <a:off x="0" y="242482"/>
          <a:ext cx="5092475" cy="837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276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5233" tIns="291592" rIns="395233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effectLst/>
              <a:latin typeface="Arial" panose="020B0604020202020204" pitchFamily="34" charset="0"/>
              <a:ea typeface="Times New Roman" panose="02020603050405020304" pitchFamily="18" charset="0"/>
            </a:rPr>
            <a:t>Образовательная организация вправе не предоставлять организациям, государственным органам и органам местного самоуправления информацию и документы при отсутствии оснований, предусмотренных законодательством Российской Федерации</a:t>
          </a:r>
          <a:endParaRPr lang="ru-RU" sz="900" kern="1200" dirty="0"/>
        </a:p>
      </dsp:txBody>
      <dsp:txXfrm>
        <a:off x="0" y="242482"/>
        <a:ext cx="5092475" cy="837900"/>
      </dsp:txXfrm>
    </dsp:sp>
    <dsp:sp modelId="{38308A02-947E-409F-9978-2AB7E88A5D86}">
      <dsp:nvSpPr>
        <dsp:cNvPr id="0" name=""/>
        <dsp:cNvSpPr/>
      </dsp:nvSpPr>
      <dsp:spPr>
        <a:xfrm>
          <a:off x="236973" y="35340"/>
          <a:ext cx="4053844" cy="413280"/>
        </a:xfrm>
        <a:prstGeom prst="roundRect">
          <a:avLst/>
        </a:prstGeom>
        <a:solidFill>
          <a:srgbClr val="11276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738" tIns="0" rIns="134738" bIns="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u="none" kern="1200">
              <a:effectLst/>
              <a:latin typeface="Arial Black" panose="020B0A04020102020204" pitchFamily="34" charset="0"/>
              <a:ea typeface="Times New Roman" panose="02020603050405020304" pitchFamily="18" charset="0"/>
            </a:rPr>
            <a:t>«ОБ ОБРАЗОВАНИИ В РОССИЙСКОЙ ФЕДЕРАЦИИ»</a:t>
          </a:r>
          <a:endParaRPr lang="ru-RU" sz="900" u="none" kern="1200" dirty="0">
            <a:effectLst/>
            <a:latin typeface="Arial Black" panose="020B0A04020102020204" pitchFamily="34" charset="0"/>
            <a:ea typeface="Times New Roman" panose="02020603050405020304" pitchFamily="18" charset="0"/>
          </a:endParaRPr>
        </a:p>
      </dsp:txBody>
      <dsp:txXfrm>
        <a:off x="257148" y="55515"/>
        <a:ext cx="4013494" cy="3729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D0145-7C55-423D-9AE3-5E0B6516866F}">
      <dsp:nvSpPr>
        <dsp:cNvPr id="0" name=""/>
        <dsp:cNvSpPr/>
      </dsp:nvSpPr>
      <dsp:spPr>
        <a:xfrm>
          <a:off x="0" y="3677"/>
          <a:ext cx="5561610" cy="531898"/>
        </a:xfrm>
        <a:prstGeom prst="roundRect">
          <a:avLst/>
        </a:prstGeom>
        <a:solidFill>
          <a:srgbClr val="305E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80975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0" u="none" kern="1200" dirty="0">
              <a:effectLst/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ИНФОРМАЦИОННО-РАЗЪЯСНИТЕЛЬНАЯ РАБОТА, ПРОВОДИМАЯ С ПЕДАГОГИЧЕСКИМ СОСТАВОМ: </a:t>
          </a:r>
          <a:endParaRPr lang="ru-RU" sz="1200" i="0" u="none" kern="1200" dirty="0">
            <a:latin typeface="Arial Black" panose="020B0A04020102020204" pitchFamily="34" charset="0"/>
            <a:cs typeface="Arial" panose="020B0604020202020204" pitchFamily="34" charset="0"/>
          </a:endParaRPr>
        </a:p>
      </dsp:txBody>
      <dsp:txXfrm>
        <a:off x="25965" y="29642"/>
        <a:ext cx="5509680" cy="479968"/>
      </dsp:txXfrm>
    </dsp:sp>
    <dsp:sp modelId="{9C6DF8CF-2AC5-4516-AF87-E8F4AB819E6A}">
      <dsp:nvSpPr>
        <dsp:cNvPr id="0" name=""/>
        <dsp:cNvSpPr/>
      </dsp:nvSpPr>
      <dsp:spPr>
        <a:xfrm>
          <a:off x="0" y="535575"/>
          <a:ext cx="5561610" cy="1043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58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1200" i="0" u="none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обсуждение внесенных изменений в законодательство по снижению документационной нагрузки на совещании при руководителе образовательной организации, на заседаниях педагогического совета, методических объединений. </a:t>
          </a:r>
          <a:endParaRPr lang="ru-RU" sz="1200" i="0" u="none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1200" i="1" u="none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535575"/>
        <a:ext cx="5561610" cy="1043339"/>
      </dsp:txXfrm>
    </dsp:sp>
    <dsp:sp modelId="{C46A6BBE-25E2-49F9-80C1-AF9DC4DEDED8}">
      <dsp:nvSpPr>
        <dsp:cNvPr id="0" name=""/>
        <dsp:cNvSpPr/>
      </dsp:nvSpPr>
      <dsp:spPr>
        <a:xfrm>
          <a:off x="0" y="1578915"/>
          <a:ext cx="5561610" cy="531898"/>
        </a:xfrm>
        <a:prstGeom prst="roundRect">
          <a:avLst/>
        </a:prstGeom>
        <a:solidFill>
          <a:srgbClr val="305E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80975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0" u="none" kern="1200">
              <a:effectLst/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УПРАВЛЕНЧЕСКИЕ МЕХАНИЗМЫ: </a:t>
          </a:r>
          <a:endParaRPr lang="ru-RU" sz="1200" i="0" u="none" kern="1200" dirty="0">
            <a:effectLst/>
            <a:latin typeface="Arial Black" panose="020B0A040201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</dsp:txBody>
      <dsp:txXfrm>
        <a:off x="25965" y="1604880"/>
        <a:ext cx="5509680" cy="479968"/>
      </dsp:txXfrm>
    </dsp:sp>
    <dsp:sp modelId="{5D00C61C-59ED-4039-82A3-E1E8B7163607}">
      <dsp:nvSpPr>
        <dsp:cNvPr id="0" name=""/>
        <dsp:cNvSpPr/>
      </dsp:nvSpPr>
      <dsp:spPr>
        <a:xfrm>
          <a:off x="0" y="2110813"/>
          <a:ext cx="5561610" cy="2495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581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1200" i="1" u="none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внесение изменений:</a:t>
          </a:r>
          <a:endParaRPr lang="ru-RU" sz="1200" i="0" u="none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в ЛНА: должностные инструкции воспитателей, учителей, педагогов, классных руководителей/кураторов; положение о классном руководстве/кураторстве; правила внутреннего трудового распорядка; коллективный договор (при наличии);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в трудовой договор;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упорядочивание системы оценочных процедур и обеспечение ее открытости и доступности в информационном поле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возложение ведения документации, не включенной в приказ </a:t>
          </a:r>
          <a:r>
            <a:rPr lang="ru-RU" sz="1200" i="0" u="none" kern="1200" dirty="0" err="1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Минпросвещения</a:t>
          </a: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России от 06.11.2024 № 779, на административных и </a:t>
          </a:r>
          <a:r>
            <a:rPr lang="ru-RU" sz="1200" i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иных сотрудников образовательной организации;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i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использовать электронный документооборот.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1200" i="1" u="none" kern="1200" dirty="0">
            <a:effectLst/>
            <a:latin typeface="Arial" panose="020B06040202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</dsp:txBody>
      <dsp:txXfrm>
        <a:off x="0" y="2110813"/>
        <a:ext cx="5561610" cy="24958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D0145-7C55-423D-9AE3-5E0B6516866F}">
      <dsp:nvSpPr>
        <dsp:cNvPr id="0" name=""/>
        <dsp:cNvSpPr/>
      </dsp:nvSpPr>
      <dsp:spPr>
        <a:xfrm>
          <a:off x="0" y="1191757"/>
          <a:ext cx="5191718" cy="612208"/>
        </a:xfrm>
        <a:prstGeom prst="roundRect">
          <a:avLst/>
        </a:prstGeom>
        <a:solidFill>
          <a:srgbClr val="305E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84138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i="0" u="none" kern="1200">
              <a:effectLst/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ЗАЩИТА ПРАВ ПЕДАГОГОВ И СВОБОД ПЕДАГОГИЧЕСКИХ РАБОТНИКОВ: </a:t>
          </a:r>
          <a:endParaRPr lang="ru-RU" sz="1200" i="0" u="none" kern="1200" dirty="0">
            <a:effectLst/>
            <a:latin typeface="Arial Black" panose="020B0A040201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</dsp:txBody>
      <dsp:txXfrm>
        <a:off x="29886" y="1221643"/>
        <a:ext cx="5131946" cy="552436"/>
      </dsp:txXfrm>
    </dsp:sp>
    <dsp:sp modelId="{9C6DF8CF-2AC5-4516-AF87-E8F4AB819E6A}">
      <dsp:nvSpPr>
        <dsp:cNvPr id="0" name=""/>
        <dsp:cNvSpPr/>
      </dsp:nvSpPr>
      <dsp:spPr>
        <a:xfrm>
          <a:off x="0" y="1803965"/>
          <a:ext cx="5191718" cy="1614600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837" tIns="15240" rIns="85344" bIns="15240" numCol="1" spcCol="1270" anchor="t" anchorCtr="0">
          <a:noAutofit/>
        </a:bodyPr>
        <a:lstStyle/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1200" i="0" u="none" kern="1200" dirty="0">
            <a:effectLst/>
            <a:latin typeface="Arial" panose="020B06040202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размещение правовой информации в открытых и общедоступных информационных ресурсах образовательной организации, в том числе на ее официальном сайте;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выполнение педагогом работы, выходящей за пределы Перечня, утвержденного приказом № 779, возможно только на добровольной основе: </a:t>
          </a:r>
          <a:r>
            <a:rPr lang="ru-RU" sz="1200" i="0" u="sng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с письменного согласия педагогического работника</a:t>
          </a: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и </a:t>
          </a:r>
          <a:r>
            <a:rPr lang="ru-RU" sz="1200" i="0" u="sng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за дополнительную оплату</a:t>
          </a:r>
          <a:r>
            <a:rPr lang="ru-RU" sz="1200" i="0" u="none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;</a:t>
          </a:r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ru-RU" sz="1200" i="0" u="none" kern="1200" dirty="0">
            <a:effectLst/>
            <a:latin typeface="Arial" panose="020B06040202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</dsp:txBody>
      <dsp:txXfrm>
        <a:off x="0" y="1803965"/>
        <a:ext cx="5191718" cy="1614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243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721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72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98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08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112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0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926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0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056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782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4516C-DB54-45BC-8B34-7502B523B015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DF0DA-D495-4972-8902-B5563A2C98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4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3" Type="http://schemas.microsoft.com/office/2007/relationships/hdphoto" Target="../media/hdphoto1.wdp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" Type="http://schemas.openxmlformats.org/officeDocument/2006/relationships/image" Target="../media/image3.png"/><Relationship Id="rId16" Type="http://schemas.openxmlformats.org/officeDocument/2006/relationships/diagramLayout" Target="../diagrams/layout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diagramData" Target="../diagrams/data3.xml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4" Type="http://schemas.openxmlformats.org/officeDocument/2006/relationships/image" Target="../media/image1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microsoft.com/office/2007/relationships/hdphoto" Target="../media/hdphoto1.wdp"/><Relationship Id="rId7" Type="http://schemas.openxmlformats.org/officeDocument/2006/relationships/image" Target="../media/image1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.png"/><Relationship Id="rId9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13" Type="http://schemas.openxmlformats.org/officeDocument/2006/relationships/diagramColors" Target="../diagrams/colors5.xml"/><Relationship Id="rId3" Type="http://schemas.microsoft.com/office/2007/relationships/hdphoto" Target="../media/hdphoto1.wdp"/><Relationship Id="rId7" Type="http://schemas.openxmlformats.org/officeDocument/2006/relationships/diagramQuickStyle" Target="../diagrams/quickStyle4.xml"/><Relationship Id="rId12" Type="http://schemas.openxmlformats.org/officeDocument/2006/relationships/diagramQuickStyle" Target="../diagrams/quickStyle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11" Type="http://schemas.openxmlformats.org/officeDocument/2006/relationships/diagramLayout" Target="../diagrams/layout5.xml"/><Relationship Id="rId5" Type="http://schemas.openxmlformats.org/officeDocument/2006/relationships/diagramData" Target="../diagrams/data4.xml"/><Relationship Id="rId10" Type="http://schemas.openxmlformats.org/officeDocument/2006/relationships/diagramData" Target="../diagrams/data5.xml"/><Relationship Id="rId4" Type="http://schemas.openxmlformats.org/officeDocument/2006/relationships/image" Target="../media/image1.png"/><Relationship Id="rId9" Type="http://schemas.microsoft.com/office/2007/relationships/diagramDrawing" Target="../diagrams/drawing4.xml"/><Relationship Id="rId14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t="10208" r="142" b="9570"/>
          <a:stretch/>
        </p:blipFill>
        <p:spPr>
          <a:xfrm>
            <a:off x="-9098" y="0"/>
            <a:ext cx="12201098" cy="68716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1845578" y="2684477"/>
            <a:ext cx="841422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О СИСТЕМНОМ ПОДХОДЕ К СНИЖЕНИЮ БЮРОКРАТИЧЕСКОЙ НАГРУЗКИ КАК ГАРАНТИИ ЗАЩИТЫ ПРАВ ПЕДАГОГИЧЕСКИХ РАБОТНИКОВ</a:t>
            </a:r>
            <a:r>
              <a:rPr lang="ru-RU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1400" b="1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Омарова Марина Викторовна, консультант Управления надзора и контроля </a:t>
            </a:r>
            <a:b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сфере образования Минобрнауки РД</a:t>
            </a:r>
            <a:endParaRPr lang="ru-RU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63237" y="815544"/>
            <a:ext cx="4034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ДАГЕСТАН</a:t>
            </a:r>
            <a:br>
              <a:rPr lang="ru-RU" sz="12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9" y="520776"/>
            <a:ext cx="1083442" cy="112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5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7161875" y="-61343"/>
            <a:ext cx="4936851" cy="6849330"/>
            <a:chOff x="-4400951" y="-61343"/>
            <a:chExt cx="4936851" cy="6849330"/>
          </a:xfrm>
        </p:grpSpPr>
        <p:sp>
          <p:nvSpPr>
            <p:cNvPr id="13" name="Прямоугольник 12"/>
            <p:cNvSpPr/>
            <p:nvPr/>
          </p:nvSpPr>
          <p:spPr>
            <a:xfrm rot="16200000">
              <a:off x="-3112118" y="3078629"/>
              <a:ext cx="6726649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5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ОБРАЗОВАНИЯ И НАУКИ РЕСПУБЛИКИ ДАГЕСТАН</a:t>
              </a:r>
              <a:br>
                <a:rPr lang="ru-RU" sz="1550" i="0" dirty="0">
                  <a:solidFill>
                    <a:schemeClr val="bg2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ru-RU" sz="15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430" t="-776" r="36601"/>
            <a:stretch/>
          </p:blipFill>
          <p:spPr>
            <a:xfrm>
              <a:off x="-4400951" y="-61343"/>
              <a:ext cx="4367464" cy="6849330"/>
            </a:xfrm>
            <a:prstGeom prst="rect">
              <a:avLst/>
            </a:prstGeom>
          </p:spPr>
        </p:pic>
      </p:grp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8" t="8111" r="24367" b="11667"/>
          <a:stretch/>
        </p:blipFill>
        <p:spPr>
          <a:xfrm>
            <a:off x="11814033" y="-13648"/>
            <a:ext cx="172213" cy="6871648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BDAE1D5-0251-4CF8-A4B9-604EC340276F}"/>
              </a:ext>
            </a:extLst>
          </p:cNvPr>
          <p:cNvSpPr/>
          <p:nvPr/>
        </p:nvSpPr>
        <p:spPr>
          <a:xfrm>
            <a:off x="2617874" y="666789"/>
            <a:ext cx="6968015" cy="707886"/>
          </a:xfrm>
          <a:prstGeom prst="rect">
            <a:avLst/>
          </a:prstGeom>
          <a:solidFill>
            <a:srgbClr val="0F2367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ОСНОВНЫЕ ЭТАПЫ </a:t>
            </a:r>
            <a:r>
              <a:rPr lang="en-US" sz="2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ИСТЕМНОГО ПОДХОДА </a:t>
            </a:r>
            <a:br>
              <a:rPr lang="en-US" sz="2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 СНИЖЕНИЮ БЮРОКРАТИЧЕСКОЙ НАГРУЗКИ</a:t>
            </a:r>
          </a:p>
        </p:txBody>
      </p:sp>
      <p:sp>
        <p:nvSpPr>
          <p:cNvPr id="19" name="Скругленный прямоугольник 50">
            <a:extLst>
              <a:ext uri="{FF2B5EF4-FFF2-40B4-BE49-F238E27FC236}">
                <a16:creationId xmlns:a16="http://schemas.microsoft.com/office/drawing/2014/main" id="{CC706B27-BC20-472F-B497-28D00F00DCE8}"/>
              </a:ext>
            </a:extLst>
          </p:cNvPr>
          <p:cNvSpPr/>
          <p:nvPr/>
        </p:nvSpPr>
        <p:spPr>
          <a:xfrm>
            <a:off x="662661" y="1811202"/>
            <a:ext cx="1584513" cy="1050847"/>
          </a:xfrm>
          <a:prstGeom prst="roundRect">
            <a:avLst/>
          </a:prstGeom>
          <a:solidFill>
            <a:srgbClr val="FFC00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 ЭТАП</a:t>
            </a:r>
          </a:p>
        </p:txBody>
      </p:sp>
      <p:sp>
        <p:nvSpPr>
          <p:cNvPr id="20" name="Скругленный прямоугольник 50">
            <a:extLst>
              <a:ext uri="{FF2B5EF4-FFF2-40B4-BE49-F238E27FC236}">
                <a16:creationId xmlns:a16="http://schemas.microsoft.com/office/drawing/2014/main" id="{814F8AB3-DFB4-4590-8F11-53DFDCDAEFE0}"/>
              </a:ext>
            </a:extLst>
          </p:cNvPr>
          <p:cNvSpPr/>
          <p:nvPr/>
        </p:nvSpPr>
        <p:spPr>
          <a:xfrm>
            <a:off x="1304341" y="3289031"/>
            <a:ext cx="1584513" cy="1050847"/>
          </a:xfrm>
          <a:prstGeom prst="roundRect">
            <a:avLst/>
          </a:prstGeom>
          <a:solidFill>
            <a:srgbClr val="FFC00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ЭТАП</a:t>
            </a:r>
          </a:p>
        </p:txBody>
      </p:sp>
      <p:sp>
        <p:nvSpPr>
          <p:cNvPr id="21" name="Скругленный прямоугольник 50">
            <a:extLst>
              <a:ext uri="{FF2B5EF4-FFF2-40B4-BE49-F238E27FC236}">
                <a16:creationId xmlns:a16="http://schemas.microsoft.com/office/drawing/2014/main" id="{6B1EE15B-7313-4C5F-A438-DB95AC66C324}"/>
              </a:ext>
            </a:extLst>
          </p:cNvPr>
          <p:cNvSpPr/>
          <p:nvPr/>
        </p:nvSpPr>
        <p:spPr>
          <a:xfrm>
            <a:off x="1946021" y="4766860"/>
            <a:ext cx="1584513" cy="1050847"/>
          </a:xfrm>
          <a:prstGeom prst="roundRect">
            <a:avLst/>
          </a:prstGeom>
          <a:solidFill>
            <a:srgbClr val="FFC00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ЭТАП</a:t>
            </a:r>
          </a:p>
        </p:txBody>
      </p:sp>
      <p:sp>
        <p:nvSpPr>
          <p:cNvPr id="25" name="Скругленный прямоугольник 89">
            <a:extLst>
              <a:ext uri="{FF2B5EF4-FFF2-40B4-BE49-F238E27FC236}">
                <a16:creationId xmlns:a16="http://schemas.microsoft.com/office/drawing/2014/main" id="{46F1180F-BD0C-4E39-BC03-21FE50F7A070}"/>
              </a:ext>
            </a:extLst>
          </p:cNvPr>
          <p:cNvSpPr/>
          <p:nvPr/>
        </p:nvSpPr>
        <p:spPr>
          <a:xfrm>
            <a:off x="2408596" y="1957724"/>
            <a:ext cx="4640799" cy="64633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A856E7B-73FE-4EA8-8471-F25F6445D3D5}"/>
              </a:ext>
            </a:extLst>
          </p:cNvPr>
          <p:cNvSpPr/>
          <p:nvPr/>
        </p:nvSpPr>
        <p:spPr>
          <a:xfrm>
            <a:off x="2541569" y="2080119"/>
            <a:ext cx="4374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 Создание нормативно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правовой базы</a:t>
            </a:r>
          </a:p>
        </p:txBody>
      </p:sp>
      <p:sp>
        <p:nvSpPr>
          <p:cNvPr id="27" name="Скругленный прямоугольник 89">
            <a:extLst>
              <a:ext uri="{FF2B5EF4-FFF2-40B4-BE49-F238E27FC236}">
                <a16:creationId xmlns:a16="http://schemas.microsoft.com/office/drawing/2014/main" id="{C0440D44-C959-4F32-83D3-9711DABDB5D7}"/>
              </a:ext>
            </a:extLst>
          </p:cNvPr>
          <p:cNvSpPr/>
          <p:nvPr/>
        </p:nvSpPr>
        <p:spPr>
          <a:xfrm>
            <a:off x="3050276" y="3307058"/>
            <a:ext cx="5885172" cy="98516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7632318-0EC6-4E03-94AE-D7B127A57B3C}"/>
              </a:ext>
            </a:extLst>
          </p:cNvPr>
          <p:cNvSpPr/>
          <p:nvPr/>
        </p:nvSpPr>
        <p:spPr>
          <a:xfrm>
            <a:off x="3244488" y="347274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 Реинжиниринг процессов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 Обучение подходам «Безбумажного управления»</a:t>
            </a:r>
          </a:p>
        </p:txBody>
      </p:sp>
      <p:sp>
        <p:nvSpPr>
          <p:cNvPr id="30" name="Скругленный прямоугольник 89">
            <a:extLst>
              <a:ext uri="{FF2B5EF4-FFF2-40B4-BE49-F238E27FC236}">
                <a16:creationId xmlns:a16="http://schemas.microsoft.com/office/drawing/2014/main" id="{A04E111C-B9BD-425B-8D41-C3CEFB645B56}"/>
              </a:ext>
            </a:extLst>
          </p:cNvPr>
          <p:cNvSpPr/>
          <p:nvPr/>
        </p:nvSpPr>
        <p:spPr>
          <a:xfrm>
            <a:off x="3691957" y="4988834"/>
            <a:ext cx="3398646" cy="64633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045DDF8-BF19-4938-BC46-3861EDACB6BE}"/>
              </a:ext>
            </a:extLst>
          </p:cNvPr>
          <p:cNvSpPr/>
          <p:nvPr/>
        </p:nvSpPr>
        <p:spPr>
          <a:xfrm>
            <a:off x="3793821" y="5112188"/>
            <a:ext cx="3120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 Контроль за исполнением</a:t>
            </a:r>
          </a:p>
        </p:txBody>
      </p:sp>
      <p:sp>
        <p:nvSpPr>
          <p:cNvPr id="33" name="Стрелка: изогнутая вверх 32">
            <a:extLst>
              <a:ext uri="{FF2B5EF4-FFF2-40B4-BE49-F238E27FC236}">
                <a16:creationId xmlns:a16="http://schemas.microsoft.com/office/drawing/2014/main" id="{2D2983A6-FBFD-40E4-ACD3-9566D4595D3E}"/>
              </a:ext>
            </a:extLst>
          </p:cNvPr>
          <p:cNvSpPr/>
          <p:nvPr/>
        </p:nvSpPr>
        <p:spPr>
          <a:xfrm rot="5400000">
            <a:off x="599633" y="3207051"/>
            <a:ext cx="742868" cy="434856"/>
          </a:xfrm>
          <a:prstGeom prst="bentUpArrow">
            <a:avLst/>
          </a:prstGeom>
          <a:solidFill>
            <a:schemeClr val="bg1"/>
          </a:solidFill>
          <a:ln>
            <a:solidFill>
              <a:srgbClr val="B8CE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: изогнутая вверх 33">
            <a:extLst>
              <a:ext uri="{FF2B5EF4-FFF2-40B4-BE49-F238E27FC236}">
                <a16:creationId xmlns:a16="http://schemas.microsoft.com/office/drawing/2014/main" id="{17C81CAE-1106-4322-9327-B095CEAC8650}"/>
              </a:ext>
            </a:extLst>
          </p:cNvPr>
          <p:cNvSpPr/>
          <p:nvPr/>
        </p:nvSpPr>
        <p:spPr>
          <a:xfrm rot="5400000">
            <a:off x="1238655" y="4699854"/>
            <a:ext cx="742868" cy="434856"/>
          </a:xfrm>
          <a:prstGeom prst="bentUpArrow">
            <a:avLst/>
          </a:prstGeom>
          <a:solidFill>
            <a:schemeClr val="bg1"/>
          </a:solidFill>
          <a:ln>
            <a:solidFill>
              <a:srgbClr val="B8CE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846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89010" y="660400"/>
            <a:ext cx="503459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50"/>
              </a:spcBef>
              <a:spcAft>
                <a:spcPts val="0"/>
              </a:spcAft>
            </a:pPr>
            <a:r>
              <a:rPr lang="ru-RU" sz="1050" dirty="0">
                <a:solidFill>
                  <a:srgbClr val="11276B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ФЕДЕРАЛЬНЫЙ ЗАКОН </a:t>
            </a: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от 14.07.2022 № 298-ФЗ «О внесении изменений в Федеральный закон «Об образовании в Российской Федерации» (вступил в силу с 01.09.2022) – об изменениях в статье 47 </a:t>
            </a:r>
            <a:r>
              <a:rPr lang="ru-RU" sz="1050" dirty="0">
                <a:latin typeface="Arial" panose="020B0604020202020204" pitchFamily="34" charset="0"/>
                <a:ea typeface="Times New Roman" panose="02020603050405020304" pitchFamily="18" charset="0"/>
              </a:rPr>
              <a:t>Федерального закона </a:t>
            </a: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№ 273-ФЗ, в части норм, регулирующих объем документарной нагрузки на педагогических работников при реализации основных общеобразовательных программ и  наделения полномочиями ФОИВ в сфере образования утверждать  перечень, формы и структуры  документов педагога и образовательной организации (части 6.1 и 6.2 ст. 47); </a:t>
            </a:r>
          </a:p>
          <a:p>
            <a:pPr algn="just">
              <a:spcBef>
                <a:spcPts val="150"/>
              </a:spcBef>
              <a:spcAft>
                <a:spcPts val="0"/>
              </a:spcAft>
            </a:pPr>
            <a:endParaRPr lang="ru-RU" sz="105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spcBef>
                <a:spcPts val="150"/>
              </a:spcBef>
              <a:spcAft>
                <a:spcPts val="0"/>
              </a:spcAft>
            </a:pPr>
            <a:endParaRPr lang="ru-RU" sz="105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spcBef>
                <a:spcPts val="150"/>
              </a:spcBef>
              <a:spcAft>
                <a:spcPts val="0"/>
              </a:spcAft>
            </a:pPr>
            <a:r>
              <a:rPr lang="ru-RU" sz="1050" dirty="0">
                <a:solidFill>
                  <a:srgbClr val="11276B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ФЕДЕРАЛЬНЫЙ ЗАКОН </a:t>
            </a: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от 08.08.2024 № 328-ФЗ «О внесении изменений в статьи 29 и 47 Федерального закона «Об образовании в Российской Федерации» (вступил в силу с 01.03.2025) – об изменениях в статьях 29 и 47 </a:t>
            </a:r>
            <a:r>
              <a:rPr lang="ru-RU" sz="1050" dirty="0">
                <a:latin typeface="Arial" panose="020B0604020202020204" pitchFamily="34" charset="0"/>
                <a:ea typeface="Times New Roman" panose="02020603050405020304" pitchFamily="18" charset="0"/>
              </a:rPr>
              <a:t>Федерального закона</a:t>
            </a: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№ 273-ФЗ, в части закрепления права образовательной организации не предоставлять организациям, государственным органам и органам местного самоуправления информацию и документы при отсутствии оснований, предусмотренных законодательством РФ (часть 4 статьи 29);  и в части норм, регулирующих объем документарной нагрузки на педагогических работников при реализации основных общеобразовательных программ и образовательных программ среднего профессионального образования (часть 6.1 и 6.2 ст. 47); </a:t>
            </a:r>
          </a:p>
          <a:p>
            <a:pPr algn="just">
              <a:spcBef>
                <a:spcPts val="150"/>
              </a:spcBef>
              <a:spcAft>
                <a:spcPts val="0"/>
              </a:spcAft>
            </a:pPr>
            <a:endParaRPr lang="ru-RU" sz="105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spcBef>
                <a:spcPts val="150"/>
              </a:spcBef>
              <a:spcAft>
                <a:spcPts val="0"/>
              </a:spcAft>
            </a:pPr>
            <a:endParaRPr lang="ru-RU" sz="105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spcBef>
                <a:spcPts val="150"/>
              </a:spcBef>
              <a:spcAft>
                <a:spcPts val="0"/>
              </a:spcAft>
            </a:pPr>
            <a:r>
              <a:rPr lang="ru-RU" sz="1050" dirty="0">
                <a:solidFill>
                  <a:srgbClr val="11276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050" dirty="0">
                <a:solidFill>
                  <a:srgbClr val="11276B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ПРИКАЗ</a:t>
            </a:r>
            <a:r>
              <a:rPr lang="ru-RU" sz="1050" dirty="0">
                <a:solidFill>
                  <a:srgbClr val="11276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Министерства просвещения Российской Федерации от 21 июля 2022 г. </a:t>
            </a:r>
            <a:r>
              <a:rPr lang="ru-RU" sz="105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№ 582</a:t>
            </a: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«Об утверждении перечня документации, подготовка которой осуществляется педагогическими работниками при реализации основных общеобразовательных программ» – </a:t>
            </a:r>
            <a:r>
              <a:rPr lang="ru-RU" sz="1050" u="sng" dirty="0">
                <a:latin typeface="Arial" panose="020B0604020202020204" pitchFamily="34" charset="0"/>
                <a:ea typeface="Times New Roman" panose="02020603050405020304" pitchFamily="18" charset="0"/>
              </a:rPr>
              <a:t>УТРАТИЛ</a:t>
            </a:r>
            <a:r>
              <a:rPr lang="ru-RU" sz="105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СИЛУ</a:t>
            </a: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;</a:t>
            </a:r>
          </a:p>
          <a:p>
            <a:pPr algn="just">
              <a:spcBef>
                <a:spcPts val="150"/>
              </a:spcBef>
              <a:spcAft>
                <a:spcPts val="0"/>
              </a:spcAft>
            </a:pPr>
            <a:endParaRPr lang="ru-RU" sz="105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spcBef>
                <a:spcPts val="150"/>
              </a:spcBef>
              <a:spcAft>
                <a:spcPts val="0"/>
              </a:spcAft>
            </a:pPr>
            <a:endParaRPr lang="ru-RU" sz="105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spcBef>
                <a:spcPts val="150"/>
              </a:spcBef>
              <a:spcAft>
                <a:spcPts val="0"/>
              </a:spcAft>
            </a:pPr>
            <a:r>
              <a:rPr lang="ru-RU" sz="1050" dirty="0">
                <a:solidFill>
                  <a:srgbClr val="11276B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ПРИКАЗ</a:t>
            </a: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Министерства просвещения Российской Федерации от 6 ноября 2024 г. № 779 «Об утверждении перечня документов, подготовка которых осуществляется педагогическими работниками при реализации основных общеобразовательных программ, образовательных программ среднего профессионального образования».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D7D48D-A467-5940-9AD0-BAFA7E6E94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1" t="1545" r="42601" b="692"/>
          <a:stretch/>
        </p:blipFill>
        <p:spPr>
          <a:xfrm>
            <a:off x="0" y="-15356"/>
            <a:ext cx="5385818" cy="687335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0F1382-A7B2-2044-933A-0E77A56F1CCD}"/>
              </a:ext>
            </a:extLst>
          </p:cNvPr>
          <p:cNvSpPr/>
          <p:nvPr/>
        </p:nvSpPr>
        <p:spPr>
          <a:xfrm rot="16200000">
            <a:off x="-3047524" y="3209981"/>
            <a:ext cx="6726649" cy="5693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5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ДАГЕСТАН</a:t>
            </a:r>
            <a:br>
              <a:rPr lang="ru-RU" sz="1550" i="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55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5800" y="3040845"/>
            <a:ext cx="48683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lang="ru-RU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«У педагога должно быть как можно больше времени для того содержательного обучения, воспитания, к которому он призван", –       			В.В. Путин.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887410" y="541867"/>
            <a:ext cx="5237790" cy="153246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887410" y="2274612"/>
            <a:ext cx="5237790" cy="199258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887410" y="4467479"/>
            <a:ext cx="5237790" cy="82418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887410" y="5489025"/>
            <a:ext cx="5237790" cy="98835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 rot="5400000">
            <a:off x="5641877" y="1176868"/>
            <a:ext cx="491067" cy="262466"/>
          </a:xfrm>
          <a:prstGeom prst="triangle">
            <a:avLst/>
          </a:prstGeom>
          <a:solidFill>
            <a:srgbClr val="305E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/>
          <p:cNvSpPr/>
          <p:nvPr/>
        </p:nvSpPr>
        <p:spPr>
          <a:xfrm rot="5400000">
            <a:off x="5641877" y="3139673"/>
            <a:ext cx="491067" cy="262466"/>
          </a:xfrm>
          <a:prstGeom prst="triangle">
            <a:avLst/>
          </a:prstGeom>
          <a:solidFill>
            <a:srgbClr val="305E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авнобедренный треугольник 16"/>
          <p:cNvSpPr/>
          <p:nvPr/>
        </p:nvSpPr>
        <p:spPr>
          <a:xfrm rot="5400000">
            <a:off x="5641877" y="4745420"/>
            <a:ext cx="491067" cy="262466"/>
          </a:xfrm>
          <a:prstGeom prst="triangle">
            <a:avLst/>
          </a:prstGeom>
          <a:solidFill>
            <a:srgbClr val="305E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бедренный треугольник 17"/>
          <p:cNvSpPr/>
          <p:nvPr/>
        </p:nvSpPr>
        <p:spPr>
          <a:xfrm rot="5400000">
            <a:off x="5644954" y="5851968"/>
            <a:ext cx="491067" cy="262466"/>
          </a:xfrm>
          <a:prstGeom prst="triangle">
            <a:avLst/>
          </a:prstGeom>
          <a:solidFill>
            <a:srgbClr val="305E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976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7161875" y="-61343"/>
            <a:ext cx="4936851" cy="6849330"/>
            <a:chOff x="-4400951" y="-61343"/>
            <a:chExt cx="4936851" cy="6849330"/>
          </a:xfrm>
        </p:grpSpPr>
        <p:sp>
          <p:nvSpPr>
            <p:cNvPr id="13" name="Прямоугольник 12"/>
            <p:cNvSpPr/>
            <p:nvPr/>
          </p:nvSpPr>
          <p:spPr>
            <a:xfrm rot="16200000">
              <a:off x="-3112118" y="3078629"/>
              <a:ext cx="6726649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50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ОБРАЗОВАНИЯ И НАУКИ РЕСПУБЛИКИ ДАГЕСТАН</a:t>
              </a:r>
              <a:br>
                <a:rPr lang="ru-RU" sz="1550" i="0" dirty="0">
                  <a:solidFill>
                    <a:schemeClr val="bg2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ru-RU" sz="15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430" t="-776" r="36601"/>
            <a:stretch/>
          </p:blipFill>
          <p:spPr>
            <a:xfrm>
              <a:off x="-4400951" y="-61343"/>
              <a:ext cx="4367464" cy="6849330"/>
            </a:xfrm>
            <a:prstGeom prst="rect">
              <a:avLst/>
            </a:prstGeom>
          </p:spPr>
        </p:pic>
      </p:grp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8" t="8111" r="24367" b="11667"/>
          <a:stretch/>
        </p:blipFill>
        <p:spPr>
          <a:xfrm>
            <a:off x="11814033" y="-13648"/>
            <a:ext cx="172213" cy="68716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633" y="386615"/>
            <a:ext cx="8246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ВСТУПИВШИЕ В СИЛУ ИЗМЕНЕНИЯ С 1 МАРТА 2025 ГОДА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5843" y="1096430"/>
            <a:ext cx="51621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>
                <a:solidFill>
                  <a:srgbClr val="11276B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ЧАСТЬ 6.1 СТ. 47</a:t>
            </a:r>
            <a:r>
              <a:rPr lang="ru-RU" sz="1200" dirty="0">
                <a:solidFill>
                  <a:srgbClr val="11276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Федерального закона от 29.12.2012 № 273-ФЗ «Об образовании в Российской Федерации», приказ Министерства просвещения Российской Федерации от 06.11.2024 № 779 Перечень документов, необходимых для заполнения педагогами при реализации: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668715820"/>
              </p:ext>
            </p:extLst>
          </p:nvPr>
        </p:nvGraphicFramePr>
        <p:xfrm>
          <a:off x="585513" y="2037721"/>
          <a:ext cx="5092476" cy="4476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383384" y="1096430"/>
            <a:ext cx="518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11276B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ЧАСТЬ 6.2 СТАТЬИ 47 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Федерального закона от 29.12.2012 № 273-ФЗ «Об образовании в Российской Федерации».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098417061"/>
              </p:ext>
            </p:extLst>
          </p:nvPr>
        </p:nvGraphicFramePr>
        <p:xfrm>
          <a:off x="6427946" y="1597829"/>
          <a:ext cx="5092476" cy="1082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383383" y="3134237"/>
            <a:ext cx="53181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11276B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ЧАСТЬ 4 СТАТЬИ 29 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Федерального закона от 29.12.2012 № 273-ФЗ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906659721"/>
              </p:ext>
            </p:extLst>
          </p:nvPr>
        </p:nvGraphicFramePr>
        <p:xfrm>
          <a:off x="6454072" y="3505007"/>
          <a:ext cx="5092476" cy="1082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685498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66380" y="-52694"/>
            <a:ext cx="4109799" cy="6858002"/>
            <a:chOff x="-33487" y="-2"/>
            <a:chExt cx="4109799" cy="6858002"/>
          </a:xfrm>
        </p:grpSpPr>
        <p:sp>
          <p:nvSpPr>
            <p:cNvPr id="17" name="Прямоугольник 16"/>
            <p:cNvSpPr/>
            <p:nvPr/>
          </p:nvSpPr>
          <p:spPr>
            <a:xfrm rot="16200000">
              <a:off x="-3112118" y="3078629"/>
              <a:ext cx="6726649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5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ОБРАЗОВАНИЯ И НАУКИ РЕСПУБЛИКИ ДАГЕСТАН</a:t>
              </a:r>
              <a:br>
                <a:rPr lang="ru-RU" sz="1550" i="0" dirty="0">
                  <a:solidFill>
                    <a:schemeClr val="bg1">
                      <a:lumMod val="8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ru-RU" sz="155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43" t="-776" r="-191"/>
            <a:stretch/>
          </p:blipFill>
          <p:spPr>
            <a:xfrm>
              <a:off x="308903" y="8670"/>
              <a:ext cx="3767409" cy="6849330"/>
            </a:xfrm>
            <a:prstGeom prst="rect">
              <a:avLst/>
            </a:prstGeom>
          </p:spPr>
        </p:pic>
      </p:grp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8" t="8111" r="24367" b="11667"/>
          <a:stretch/>
        </p:blipFill>
        <p:spPr>
          <a:xfrm>
            <a:off x="141850" y="-13648"/>
            <a:ext cx="172213" cy="68716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02605" y="4140271"/>
            <a:ext cx="5129754" cy="2622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11276B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приказ Минобрнауки РД </a:t>
            </a: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от 25.10.2022 № 05-02-1041/23                              «О документационной нагрузке педагогов общеобразовательных организаций»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11276B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приказ Минобрнауки РД </a:t>
            </a:r>
            <a:r>
              <a:rPr lang="ru-RU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10</a:t>
            </a:r>
            <a:r>
              <a:rPr lang="ru-RU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.11.2025 № 04/2-1044/25                             «О внесении изменений в приказ Министерства образования и науки Республики Дагестан от 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28.07.2023 04-02-2-1615/23 «О возложении </a:t>
            </a:r>
            <a:r>
              <a:rPr lang="ru-RU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ответственности на должностных лиц Министерства образования и науки Республики Дагестан за исполнение </a:t>
            </a:r>
            <a:r>
              <a:rPr lang="ru-RU" sz="1200" b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частей 6.1 и 6.2 </a:t>
            </a:r>
            <a:r>
              <a:rPr lang="ru-RU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статьи 47 </a:t>
            </a:r>
            <a:r>
              <a:rPr lang="ru-RU" sz="1200" b="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Федерального закона от 29.12.2012 № 273-ФЗ «Об образовании в Российской Федерации»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65651" y="402794"/>
            <a:ext cx="5266707" cy="430887"/>
          </a:xfrm>
          <a:prstGeom prst="rect">
            <a:avLst/>
          </a:prstGeom>
          <a:solidFill>
            <a:srgbClr val="11276B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НОРМАТИВНЫЕ ЛОКАЛЬНЫЕ АКТЫ МИНИСТЕРСТВА ОБРАЗОВАНИЯ </a:t>
            </a:r>
          </a:p>
          <a:p>
            <a:pPr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 НАУКИ РЕСПУБЛИКИ ДАГЕСТАН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65651" y="4140272"/>
            <a:ext cx="5266707" cy="683288"/>
          </a:xfrm>
          <a:prstGeom prst="rect">
            <a:avLst/>
          </a:prstGeom>
          <a:noFill/>
          <a:ln>
            <a:solidFill>
              <a:srgbClr val="1127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" name="Прямоугольник 8"/>
          <p:cNvSpPr/>
          <p:nvPr/>
        </p:nvSpPr>
        <p:spPr>
          <a:xfrm>
            <a:off x="969665" y="4917696"/>
            <a:ext cx="5262693" cy="1750968"/>
          </a:xfrm>
          <a:prstGeom prst="rect">
            <a:avLst/>
          </a:prstGeom>
          <a:noFill/>
          <a:ln>
            <a:solidFill>
              <a:srgbClr val="1127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65" y="1157689"/>
            <a:ext cx="1781436" cy="2631445"/>
          </a:xfrm>
          <a:prstGeom prst="rect">
            <a:avLst/>
          </a:prstGeom>
          <a:ln w="38100">
            <a:solidFill>
              <a:schemeClr val="bg1">
                <a:lumMod val="75000"/>
              </a:schemeClr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628" y="1157689"/>
            <a:ext cx="1861931" cy="2658573"/>
          </a:xfrm>
          <a:prstGeom prst="rect">
            <a:avLst/>
          </a:prstGeom>
          <a:ln w="38100">
            <a:solidFill>
              <a:schemeClr val="bg1">
                <a:lumMod val="75000"/>
              </a:schemeClr>
            </a:solidFill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966" y="1364115"/>
            <a:ext cx="1769714" cy="2624996"/>
          </a:xfrm>
          <a:prstGeom prst="rect">
            <a:avLst/>
          </a:prstGeom>
          <a:ln w="38100">
            <a:solidFill>
              <a:schemeClr val="bg1">
                <a:lumMod val="75000"/>
              </a:schemeClr>
            </a:solidFill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2908" y="4118283"/>
            <a:ext cx="1791108" cy="2550381"/>
          </a:xfrm>
          <a:prstGeom prst="rect">
            <a:avLst/>
          </a:prstGeom>
          <a:ln w="38100">
            <a:solidFill>
              <a:schemeClr val="bg1">
                <a:lumMod val="75000"/>
              </a:schemeClr>
            </a:solidFill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0966" y="4118283"/>
            <a:ext cx="1798345" cy="2550380"/>
          </a:xfrm>
          <a:prstGeom prst="rect">
            <a:avLst/>
          </a:prstGeom>
          <a:ln w="38100">
            <a:solidFill>
              <a:schemeClr val="bg1">
                <a:lumMod val="75000"/>
              </a:schemeClr>
            </a:solidFill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72908" y="1364115"/>
            <a:ext cx="1767087" cy="2509776"/>
          </a:xfrm>
          <a:prstGeom prst="rect">
            <a:avLst/>
          </a:prstGeom>
          <a:ln w="38100">
            <a:solidFill>
              <a:schemeClr val="bg1">
                <a:lumMod val="75000"/>
              </a:schemeClr>
            </a:solidFill>
          </a:ln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D761F06-2D09-4F53-8D09-1209829BABD2}"/>
              </a:ext>
            </a:extLst>
          </p:cNvPr>
          <p:cNvSpPr/>
          <p:nvPr/>
        </p:nvSpPr>
        <p:spPr>
          <a:xfrm>
            <a:off x="6870694" y="393203"/>
            <a:ext cx="4680491" cy="769441"/>
          </a:xfrm>
          <a:prstGeom prst="rect">
            <a:avLst/>
          </a:prstGeom>
          <a:solidFill>
            <a:srgbClr val="11276B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ТИПОВЫЕ НОРМАТИВНЫЕ ЛОКАЛЬНЫЕ АКТЫ:</a:t>
            </a:r>
          </a:p>
          <a:p>
            <a:pPr marL="93663" indent="-93663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ДОЛЖНОСТНАЯ ИНСТРУКЦИЯ УЧИТЕЛЯ, </a:t>
            </a:r>
          </a:p>
          <a:p>
            <a:pPr marL="93663" indent="-93663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ДОЛЖНОСТНАЯ ИНСТРУКЦИЯ КЛАССНОГО РУКОВОДИТЕЛЯ,</a:t>
            </a:r>
          </a:p>
          <a:p>
            <a:pPr marL="93663" indent="-93663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ТИПОВОЕ ПОЛОЖЕНИЕ О КЛАССНОМ РУКОВОДСТВЕ.</a:t>
            </a:r>
          </a:p>
        </p:txBody>
      </p:sp>
    </p:spTree>
    <p:extLst>
      <p:ext uri="{BB962C8B-B14F-4D97-AF65-F5344CB8AC3E}">
        <p14:creationId xmlns:p14="http://schemas.microsoft.com/office/powerpoint/2010/main" val="896960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188137" y="-13648"/>
            <a:ext cx="4109799" cy="6858002"/>
            <a:chOff x="-33487" y="-2"/>
            <a:chExt cx="4109799" cy="6858002"/>
          </a:xfrm>
        </p:grpSpPr>
        <p:sp>
          <p:nvSpPr>
            <p:cNvPr id="17" name="Прямоугольник 16"/>
            <p:cNvSpPr/>
            <p:nvPr/>
          </p:nvSpPr>
          <p:spPr>
            <a:xfrm rot="16200000">
              <a:off x="-3112118" y="3078629"/>
              <a:ext cx="6726649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5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ОБРАЗОВАНИЯ И НАУКИ РЕСПУБЛИКИ ДАГЕСТАН</a:t>
              </a:r>
              <a:br>
                <a:rPr lang="ru-RU" sz="1550" i="0" dirty="0">
                  <a:solidFill>
                    <a:schemeClr val="bg1">
                      <a:lumMod val="8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ru-RU" sz="155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43" t="-776" r="-191"/>
            <a:stretch/>
          </p:blipFill>
          <p:spPr>
            <a:xfrm>
              <a:off x="308903" y="8670"/>
              <a:ext cx="3767409" cy="6849330"/>
            </a:xfrm>
            <a:prstGeom prst="rect">
              <a:avLst/>
            </a:prstGeom>
          </p:spPr>
        </p:pic>
      </p:grp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8" t="8111" r="24367" b="11667"/>
          <a:stretch/>
        </p:blipFill>
        <p:spPr>
          <a:xfrm>
            <a:off x="141850" y="-13648"/>
            <a:ext cx="172213" cy="6871648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D761F06-2D09-4F53-8D09-1209829BABD2}"/>
              </a:ext>
            </a:extLst>
          </p:cNvPr>
          <p:cNvSpPr/>
          <p:nvPr/>
        </p:nvSpPr>
        <p:spPr>
          <a:xfrm>
            <a:off x="2058970" y="1132629"/>
            <a:ext cx="8074060" cy="600164"/>
          </a:xfrm>
          <a:prstGeom prst="rect">
            <a:avLst/>
          </a:prstGeom>
          <a:solidFill>
            <a:srgbClr val="11276B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РЕГИОНАЛЬНАЯ МОДЕЛЬ АВТОМАТИЗИРОВАННОЙ СИСТЕМЫ ПРОЦЕДУРЫ АТТЕСТАЦИИ ПЕДАГОГИЧЕСКИХ И РУКОВОДЯЩИХ РАБОТНИКОВ ЯВЛЯЕТСЯ ПРОГРАММНО-ТЕХНИЧЕСКИМ КОМПЛЕКСОМ В СЕТИ ИНТЕРНЕТ, ПОЗВОЛЯЮЩАЯ РЕАЛИЗОВАТЬ ПРИНЦИПЫ АТТЕСТАЦИИ: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CB3DC0F-B6BD-4F1E-8A5E-E6F35DCDB7B5}"/>
              </a:ext>
            </a:extLst>
          </p:cNvPr>
          <p:cNvSpPr/>
          <p:nvPr/>
        </p:nvSpPr>
        <p:spPr>
          <a:xfrm>
            <a:off x="2312000" y="1980066"/>
            <a:ext cx="80740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dirty="0">
                <a:solidFill>
                  <a:srgbClr val="305EBC"/>
                </a:solidFill>
                <a:latin typeface="Arial Black" panose="020B0A04020102020204" pitchFamily="34" charset="0"/>
              </a:rPr>
              <a:t>С   А   П   Р</a:t>
            </a:r>
            <a:endParaRPr lang="ru-RU" sz="1400" dirty="0">
              <a:solidFill>
                <a:srgbClr val="305EBC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32092B8-2772-4D19-8C7A-C710ED519F19}"/>
              </a:ext>
            </a:extLst>
          </p:cNvPr>
          <p:cNvSpPr/>
          <p:nvPr/>
        </p:nvSpPr>
        <p:spPr>
          <a:xfrm>
            <a:off x="2227776" y="3413188"/>
            <a:ext cx="8359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5FA9"/>
                </a:solidFill>
                <a:latin typeface="Arial" panose="020B0604020202020204" pitchFamily="34" charset="0"/>
              </a:rPr>
              <a:t>СИСТЕМА             АТТЕСТАЦИИ      ПЕДАГОГИЧЕСКИХ   РАБОТНИКОВ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1AC19C-639E-41F5-97A6-4A6D7A4B0661}"/>
              </a:ext>
            </a:extLst>
          </p:cNvPr>
          <p:cNvSpPr/>
          <p:nvPr/>
        </p:nvSpPr>
        <p:spPr>
          <a:xfrm>
            <a:off x="1674328" y="3961864"/>
            <a:ext cx="232436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34343"/>
                </a:solidFill>
                <a:latin typeface="Arial" panose="020B0604020202020204" pitchFamily="34" charset="0"/>
              </a:rPr>
              <a:t>Коллегиальность</a:t>
            </a:r>
          </a:p>
          <a:p>
            <a:pPr algn="ctr"/>
            <a:r>
              <a:rPr lang="ru-RU" sz="1400" dirty="0">
                <a:solidFill>
                  <a:srgbClr val="434343"/>
                </a:solidFill>
                <a:latin typeface="Arial" panose="020B0604020202020204" pitchFamily="34" charset="0"/>
              </a:rPr>
              <a:t>Решение о присвоении категории принимается на основе мнения группы специалистов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24E013-02B4-420E-A52D-8F4F3A7649B8}"/>
              </a:ext>
            </a:extLst>
          </p:cNvPr>
          <p:cNvSpPr/>
          <p:nvPr/>
        </p:nvSpPr>
        <p:spPr>
          <a:xfrm>
            <a:off x="3878538" y="3961864"/>
            <a:ext cx="2410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34343"/>
                </a:solidFill>
                <a:latin typeface="Arial" panose="020B0604020202020204" pitchFamily="34" charset="0"/>
              </a:rPr>
              <a:t>Гласность</a:t>
            </a:r>
          </a:p>
          <a:p>
            <a:pPr algn="ctr"/>
            <a:r>
              <a:rPr lang="ru-RU" sz="1400" dirty="0">
                <a:solidFill>
                  <a:srgbClr val="434343"/>
                </a:solidFill>
                <a:latin typeface="Arial" panose="020B0604020202020204" pitchFamily="34" charset="0"/>
              </a:rPr>
              <a:t>Недопустимость дискриминации педагогов при проведении аттестационных мероприятий.</a:t>
            </a:r>
            <a:endParaRPr lang="ru-RU" sz="14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22F00B4-8902-485E-B7CD-1448719492EC}"/>
              </a:ext>
            </a:extLst>
          </p:cNvPr>
          <p:cNvSpPr/>
          <p:nvPr/>
        </p:nvSpPr>
        <p:spPr>
          <a:xfrm>
            <a:off x="6133245" y="3961864"/>
            <a:ext cx="226751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34343"/>
                </a:solidFill>
                <a:latin typeface="Arial" panose="020B0604020202020204" pitchFamily="34" charset="0"/>
              </a:rPr>
              <a:t>Открытость</a:t>
            </a:r>
          </a:p>
          <a:p>
            <a:pPr algn="ctr"/>
            <a:r>
              <a:rPr lang="ru-RU" sz="1400" dirty="0">
                <a:solidFill>
                  <a:srgbClr val="434343"/>
                </a:solidFill>
                <a:latin typeface="Arial" panose="020B0604020202020204" pitchFamily="34" charset="0"/>
              </a:rPr>
              <a:t>Доступ к портфолио учителя, профессиональным достижениям и результатам деятельности</a:t>
            </a:r>
            <a:endParaRPr lang="ru-RU" sz="14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AA23963-B7EA-4CCD-AAF6-858E3F306F40}"/>
              </a:ext>
            </a:extLst>
          </p:cNvPr>
          <p:cNvSpPr/>
          <p:nvPr/>
        </p:nvSpPr>
        <p:spPr>
          <a:xfrm>
            <a:off x="8274954" y="3961863"/>
            <a:ext cx="226751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34343"/>
                </a:solidFill>
                <a:latin typeface="Arial" panose="020B0604020202020204" pitchFamily="34" charset="0"/>
              </a:rPr>
              <a:t>Объективность</a:t>
            </a:r>
          </a:p>
          <a:p>
            <a:pPr algn="ctr"/>
            <a:r>
              <a:rPr lang="ru-RU" sz="1400" dirty="0">
                <a:solidFill>
                  <a:srgbClr val="434343"/>
                </a:solidFill>
                <a:latin typeface="Arial" panose="020B0604020202020204" pitchFamily="34" charset="0"/>
              </a:rPr>
              <a:t>Рассмотрение заявлений несколькими независимыми экспертами</a:t>
            </a:r>
            <a:endParaRPr lang="ru-RU" sz="1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4DB3904-A149-451F-8F3D-17A7DF437AD8}"/>
              </a:ext>
            </a:extLst>
          </p:cNvPr>
          <p:cNvSpPr/>
          <p:nvPr/>
        </p:nvSpPr>
        <p:spPr>
          <a:xfrm>
            <a:off x="2058970" y="568575"/>
            <a:ext cx="8074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РЕЗУЛЬТАТЫ РЕИНЖИНИРИНГА</a:t>
            </a:r>
            <a:endParaRPr lang="ru-RU" dirty="0"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262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49CEC-A00C-0CFF-9D7F-E7C8EA529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 rot="16200000">
            <a:off x="8543982" y="3078631"/>
            <a:ext cx="6726649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5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ДАГЕСТАН</a:t>
            </a:r>
            <a:br>
              <a:rPr lang="ru-RU" sz="1550" i="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55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99" t="-1545" r="42451" b="769"/>
          <a:stretch/>
        </p:blipFill>
        <p:spPr>
          <a:xfrm>
            <a:off x="7910055" y="-61341"/>
            <a:ext cx="3767409" cy="684933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8" t="8111" r="24367" b="11667"/>
          <a:stretch/>
        </p:blipFill>
        <p:spPr>
          <a:xfrm>
            <a:off x="11911149" y="0"/>
            <a:ext cx="172213" cy="6871648"/>
          </a:xfrm>
          <a:prstGeom prst="rect">
            <a:avLst/>
          </a:prstGeom>
        </p:spPr>
      </p:pic>
      <p:sp>
        <p:nvSpPr>
          <p:cNvPr id="2" name="Скругленный прямоугольник 17">
            <a:extLst>
              <a:ext uri="{FF2B5EF4-FFF2-40B4-BE49-F238E27FC236}">
                <a16:creationId xmlns:a16="http://schemas.microsoft.com/office/drawing/2014/main" id="{B0B079B8-73B3-D12A-4817-D51289F76C65}"/>
              </a:ext>
            </a:extLst>
          </p:cNvPr>
          <p:cNvSpPr/>
          <p:nvPr/>
        </p:nvSpPr>
        <p:spPr>
          <a:xfrm>
            <a:off x="710439" y="2119248"/>
            <a:ext cx="3961284" cy="594193"/>
          </a:xfrm>
          <a:prstGeom prst="roundRect">
            <a:avLst/>
          </a:prstGeom>
          <a:solidFill>
            <a:srgbClr val="112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</a:pPr>
            <a:r>
              <a:rPr lang="ru-RU" sz="1376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Оцифрованные учебники </a:t>
            </a:r>
          </a:p>
          <a:p>
            <a:pPr algn="ctr">
              <a:buClr>
                <a:srgbClr val="000000"/>
              </a:buClr>
              <a:buFont typeface="Arial"/>
            </a:pPr>
            <a:r>
              <a:rPr lang="ru-RU" sz="1376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и цифровой контент</a:t>
            </a:r>
          </a:p>
        </p:txBody>
      </p:sp>
      <p:sp>
        <p:nvSpPr>
          <p:cNvPr id="3" name="Скругленный прямоугольник 20">
            <a:extLst>
              <a:ext uri="{FF2B5EF4-FFF2-40B4-BE49-F238E27FC236}">
                <a16:creationId xmlns:a16="http://schemas.microsoft.com/office/drawing/2014/main" id="{DC985C96-1FE4-0B6A-D237-571CD47CF67F}"/>
              </a:ext>
            </a:extLst>
          </p:cNvPr>
          <p:cNvSpPr/>
          <p:nvPr/>
        </p:nvSpPr>
        <p:spPr>
          <a:xfrm>
            <a:off x="734895" y="2849861"/>
            <a:ext cx="3961284" cy="594193"/>
          </a:xfrm>
          <a:prstGeom prst="roundRect">
            <a:avLst/>
          </a:prstGeom>
          <a:solidFill>
            <a:srgbClr val="112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</a:pPr>
            <a:r>
              <a:rPr lang="ru-RU" sz="1376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Автоматизация отчетности</a:t>
            </a:r>
          </a:p>
        </p:txBody>
      </p:sp>
      <p:sp>
        <p:nvSpPr>
          <p:cNvPr id="4" name="Скругленный прямоугольник 21">
            <a:extLst>
              <a:ext uri="{FF2B5EF4-FFF2-40B4-BE49-F238E27FC236}">
                <a16:creationId xmlns:a16="http://schemas.microsoft.com/office/drawing/2014/main" id="{B7A7C57E-0757-AD36-7A8C-4992A6CF2652}"/>
              </a:ext>
            </a:extLst>
          </p:cNvPr>
          <p:cNvSpPr/>
          <p:nvPr/>
        </p:nvSpPr>
        <p:spPr>
          <a:xfrm>
            <a:off x="734895" y="1388636"/>
            <a:ext cx="3961284" cy="594193"/>
          </a:xfrm>
          <a:prstGeom prst="roundRect">
            <a:avLst/>
          </a:prstGeom>
          <a:solidFill>
            <a:srgbClr val="112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</a:pPr>
            <a:r>
              <a:rPr lang="ru-RU" sz="1376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Электронные журнал/дневник для школ</a:t>
            </a:r>
          </a:p>
        </p:txBody>
      </p:sp>
      <p:sp>
        <p:nvSpPr>
          <p:cNvPr id="5" name="Скругленный прямоугольник 22">
            <a:extLst>
              <a:ext uri="{FF2B5EF4-FFF2-40B4-BE49-F238E27FC236}">
                <a16:creationId xmlns:a16="http://schemas.microsoft.com/office/drawing/2014/main" id="{F432C415-0E24-4B67-69AB-5EAF7D1D0E37}"/>
              </a:ext>
            </a:extLst>
          </p:cNvPr>
          <p:cNvSpPr/>
          <p:nvPr/>
        </p:nvSpPr>
        <p:spPr>
          <a:xfrm>
            <a:off x="734895" y="4310046"/>
            <a:ext cx="3961284" cy="594193"/>
          </a:xfrm>
          <a:prstGeom prst="roundRect">
            <a:avLst/>
          </a:prstGeom>
          <a:solidFill>
            <a:srgbClr val="112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</a:pPr>
            <a:r>
              <a:rPr lang="ru-RU" sz="1376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Зачисление в школу</a:t>
            </a:r>
          </a:p>
        </p:txBody>
      </p:sp>
      <p:sp>
        <p:nvSpPr>
          <p:cNvPr id="6" name="Скругленный прямоугольник 23">
            <a:extLst>
              <a:ext uri="{FF2B5EF4-FFF2-40B4-BE49-F238E27FC236}">
                <a16:creationId xmlns:a16="http://schemas.microsoft.com/office/drawing/2014/main" id="{C9CFDFAD-1E60-2B6D-8325-222BBF17556D}"/>
              </a:ext>
            </a:extLst>
          </p:cNvPr>
          <p:cNvSpPr/>
          <p:nvPr/>
        </p:nvSpPr>
        <p:spPr>
          <a:xfrm>
            <a:off x="734895" y="3579954"/>
            <a:ext cx="3961284" cy="594193"/>
          </a:xfrm>
          <a:prstGeom prst="roundRect">
            <a:avLst/>
          </a:prstGeom>
          <a:solidFill>
            <a:srgbClr val="112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</a:pPr>
            <a:r>
              <a:rPr lang="ru-RU" sz="1376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Мониторинг</a:t>
            </a:r>
          </a:p>
        </p:txBody>
      </p:sp>
      <p:sp>
        <p:nvSpPr>
          <p:cNvPr id="7" name="Скругленный прямоугольник 22">
            <a:extLst>
              <a:ext uri="{FF2B5EF4-FFF2-40B4-BE49-F238E27FC236}">
                <a16:creationId xmlns:a16="http://schemas.microsoft.com/office/drawing/2014/main" id="{764564B1-10CF-1867-9B69-BD969BF88529}"/>
              </a:ext>
            </a:extLst>
          </p:cNvPr>
          <p:cNvSpPr/>
          <p:nvPr/>
        </p:nvSpPr>
        <p:spPr>
          <a:xfrm>
            <a:off x="727908" y="5040139"/>
            <a:ext cx="3961284" cy="594193"/>
          </a:xfrm>
          <a:prstGeom prst="roundRect">
            <a:avLst/>
          </a:prstGeom>
          <a:solidFill>
            <a:srgbClr val="112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</a:pPr>
            <a:r>
              <a:rPr lang="ru-RU" sz="1376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Цифровое портфолио</a:t>
            </a:r>
          </a:p>
        </p:txBody>
      </p:sp>
      <p:sp>
        <p:nvSpPr>
          <p:cNvPr id="8" name="Скругленный прямоугольник 42">
            <a:extLst>
              <a:ext uri="{FF2B5EF4-FFF2-40B4-BE49-F238E27FC236}">
                <a16:creationId xmlns:a16="http://schemas.microsoft.com/office/drawing/2014/main" id="{9680C412-46BB-3E32-A254-6E836020756A}"/>
              </a:ext>
            </a:extLst>
          </p:cNvPr>
          <p:cNvSpPr/>
          <p:nvPr/>
        </p:nvSpPr>
        <p:spPr>
          <a:xfrm>
            <a:off x="4939566" y="1709947"/>
            <a:ext cx="1584513" cy="1584513"/>
          </a:xfrm>
          <a:prstGeom prst="roundRect">
            <a:avLst/>
          </a:prstGeom>
          <a:solidFill>
            <a:srgbClr val="FFC00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</a:pPr>
            <a:r>
              <a:rPr lang="ru-RU" sz="1376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Мобильное приложение </a:t>
            </a:r>
          </a:p>
          <a:p>
            <a:pPr algn="ctr">
              <a:buClr>
                <a:srgbClr val="000000"/>
              </a:buClr>
              <a:buFont typeface="Arial"/>
            </a:pPr>
            <a:r>
              <a:rPr lang="ru-RU" sz="1376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ребенка\</a:t>
            </a:r>
          </a:p>
          <a:p>
            <a:pPr algn="ctr">
              <a:buClr>
                <a:srgbClr val="000000"/>
              </a:buClr>
              <a:buFont typeface="Arial"/>
            </a:pPr>
            <a:r>
              <a:rPr lang="ru-RU" sz="1376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родителя</a:t>
            </a:r>
          </a:p>
        </p:txBody>
      </p:sp>
      <p:sp>
        <p:nvSpPr>
          <p:cNvPr id="9" name="Скругленный прямоугольник 50">
            <a:extLst>
              <a:ext uri="{FF2B5EF4-FFF2-40B4-BE49-F238E27FC236}">
                <a16:creationId xmlns:a16="http://schemas.microsoft.com/office/drawing/2014/main" id="{FE885EB3-15CE-663C-C7C5-4F1D551E5D1E}"/>
              </a:ext>
            </a:extLst>
          </p:cNvPr>
          <p:cNvSpPr/>
          <p:nvPr/>
        </p:nvSpPr>
        <p:spPr>
          <a:xfrm>
            <a:off x="4962275" y="4033315"/>
            <a:ext cx="1584513" cy="1584513"/>
          </a:xfrm>
          <a:prstGeom prst="roundRect">
            <a:avLst/>
          </a:prstGeom>
          <a:solidFill>
            <a:srgbClr val="FFC00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</a:pPr>
            <a:r>
              <a:rPr lang="ru-RU" sz="1376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376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Мобильное приложение </a:t>
            </a:r>
            <a:br>
              <a:rPr lang="ru-RU" sz="1376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376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учителя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2420594C-05AC-E70B-847F-8E6B89694297}"/>
              </a:ext>
            </a:extLst>
          </p:cNvPr>
          <p:cNvCxnSpPr>
            <a:cxnSpLocks/>
          </p:cNvCxnSpPr>
          <p:nvPr/>
        </p:nvCxnSpPr>
        <p:spPr>
          <a:xfrm>
            <a:off x="7108257" y="3329038"/>
            <a:ext cx="639887" cy="0"/>
          </a:xfrm>
          <a:prstGeom prst="straightConnector1">
            <a:avLst/>
          </a:prstGeom>
          <a:ln w="76200">
            <a:solidFill>
              <a:srgbClr val="FFCC6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057EF024-7D27-9CA8-E47E-2D270E71CEB3}"/>
              </a:ext>
            </a:extLst>
          </p:cNvPr>
          <p:cNvCxnSpPr>
            <a:cxnSpLocks/>
          </p:cNvCxnSpPr>
          <p:nvPr/>
        </p:nvCxnSpPr>
        <p:spPr>
          <a:xfrm>
            <a:off x="7019939" y="5025569"/>
            <a:ext cx="721638" cy="0"/>
          </a:xfrm>
          <a:prstGeom prst="straightConnector1">
            <a:avLst/>
          </a:prstGeom>
          <a:ln w="76200">
            <a:solidFill>
              <a:srgbClr val="FFCC6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9BE8F9C-B1EE-2169-BDF6-AABF3CFF24AD}"/>
              </a:ext>
            </a:extLst>
          </p:cNvPr>
          <p:cNvCxnSpPr>
            <a:cxnSpLocks/>
          </p:cNvCxnSpPr>
          <p:nvPr/>
        </p:nvCxnSpPr>
        <p:spPr>
          <a:xfrm>
            <a:off x="7026926" y="1869488"/>
            <a:ext cx="721218" cy="0"/>
          </a:xfrm>
          <a:prstGeom prst="straightConnector1">
            <a:avLst/>
          </a:prstGeom>
          <a:ln w="76200">
            <a:solidFill>
              <a:srgbClr val="FFCC6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83">
            <a:extLst>
              <a:ext uri="{FF2B5EF4-FFF2-40B4-BE49-F238E27FC236}">
                <a16:creationId xmlns:a16="http://schemas.microsoft.com/office/drawing/2014/main" id="{755F470A-4916-0A7C-4557-E623FA591518}"/>
              </a:ext>
            </a:extLst>
          </p:cNvPr>
          <p:cNvSpPr/>
          <p:nvPr/>
        </p:nvSpPr>
        <p:spPr>
          <a:xfrm>
            <a:off x="8250412" y="2742787"/>
            <a:ext cx="1980642" cy="138644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45" name="Скругленный прямоугольник 89">
            <a:extLst>
              <a:ext uri="{FF2B5EF4-FFF2-40B4-BE49-F238E27FC236}">
                <a16:creationId xmlns:a16="http://schemas.microsoft.com/office/drawing/2014/main" id="{A16A283A-3F0C-D96A-FAD1-A7F13695AF9B}"/>
              </a:ext>
            </a:extLst>
          </p:cNvPr>
          <p:cNvSpPr/>
          <p:nvPr/>
        </p:nvSpPr>
        <p:spPr>
          <a:xfrm>
            <a:off x="8242710" y="1295647"/>
            <a:ext cx="1980642" cy="138644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46" name="Скругленный прямоугольник 88">
            <a:extLst>
              <a:ext uri="{FF2B5EF4-FFF2-40B4-BE49-F238E27FC236}">
                <a16:creationId xmlns:a16="http://schemas.microsoft.com/office/drawing/2014/main" id="{599CBED6-7850-2955-65A8-F2B5FDAF5577}"/>
              </a:ext>
            </a:extLst>
          </p:cNvPr>
          <p:cNvSpPr/>
          <p:nvPr/>
        </p:nvSpPr>
        <p:spPr>
          <a:xfrm>
            <a:off x="8250412" y="4231379"/>
            <a:ext cx="1980642" cy="138644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3979E837-F383-B74B-09B7-38BB14214D7A}"/>
              </a:ext>
            </a:extLst>
          </p:cNvPr>
          <p:cNvSpPr/>
          <p:nvPr/>
        </p:nvSpPr>
        <p:spPr>
          <a:xfrm>
            <a:off x="8169122" y="1568911"/>
            <a:ext cx="200917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50" b="1" dirty="0"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ВЫВОД ПЕРВООЧЕРЕДНЫХ  ГОСУДАРСТВЕННЫХ УСЛУГ В СФЕРЕ ОБРАЗОВАНИЯ НА ЕПГУ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42AF0738-D528-CD81-92F6-2792E13D6C45}"/>
              </a:ext>
            </a:extLst>
          </p:cNvPr>
          <p:cNvSpPr/>
          <p:nvPr/>
        </p:nvSpPr>
        <p:spPr>
          <a:xfrm>
            <a:off x="8287770" y="4324986"/>
            <a:ext cx="1890522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50" b="1" dirty="0"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ФГИС «МОЯ ШКОЛА»,</a:t>
            </a:r>
            <a:r>
              <a:rPr lang="en-US" altLang="ru-RU" sz="1050" b="1" dirty="0"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ru-RU" altLang="ru-RU" sz="1050" b="1" dirty="0"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ru-RU" altLang="ru-RU" sz="1050" b="1" dirty="0"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ru-RU" altLang="ru-RU" sz="1050" b="1" dirty="0"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НАЦИОНАЛЬНЫЙ МЕССЕНДЖЕР*</a:t>
            </a:r>
            <a:br>
              <a:rPr lang="ru-RU" altLang="ru-RU" sz="1050" b="1" dirty="0"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ru-RU" altLang="ru-RU" sz="1050" b="1" dirty="0"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ru-RU" altLang="ru-RU" sz="1050" b="1" dirty="0"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ВИТРИНА ДАННЫХ </a:t>
            </a:r>
            <a:endParaRPr lang="en-US" altLang="ru-RU" sz="1050" b="1" dirty="0"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ru-RU" altLang="ru-RU" sz="1050" b="1" dirty="0"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«МОЕ ОБРАЗОВАНИЕ»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8AB14EE-F03B-A533-F86D-0D0525ED81BF}"/>
              </a:ext>
            </a:extLst>
          </p:cNvPr>
          <p:cNvSpPr txBox="1"/>
          <p:nvPr/>
        </p:nvSpPr>
        <p:spPr>
          <a:xfrm>
            <a:off x="8261607" y="2976804"/>
            <a:ext cx="195825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1050" b="1" dirty="0"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ИНТЕГРАЦИЯ С ПОСТАВЩИКАМИ ЦОК (ПРОСВЕЩЕНИЕ,, РЭШ, ОБЛАКО ЗНАНИЙ, ЯНДЕКС.УЧЕБНИК *)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01F467F-BFB3-C199-3214-BC4A14B049DF}"/>
              </a:ext>
            </a:extLst>
          </p:cNvPr>
          <p:cNvSpPr txBox="1"/>
          <p:nvPr/>
        </p:nvSpPr>
        <p:spPr>
          <a:xfrm>
            <a:off x="965189" y="5753705"/>
            <a:ext cx="5301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Защищенный мессенджер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64775514-598B-8E7C-E27F-02B19CD5B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364" y="5775128"/>
            <a:ext cx="132801" cy="12676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C664EB57-6954-E500-94D2-836883621D5B}"/>
              </a:ext>
            </a:extLst>
          </p:cNvPr>
          <p:cNvSpPr txBox="1"/>
          <p:nvPr/>
        </p:nvSpPr>
        <p:spPr>
          <a:xfrm>
            <a:off x="987109" y="6003977"/>
            <a:ext cx="6627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F0"/>
              </a:buClr>
              <a:buSzPct val="150000"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Единая цифровая траектория и портфолио 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561D2C77-6E79-B3EA-8993-C7AEA44113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146" y="6067593"/>
            <a:ext cx="132801" cy="126765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1D6F85F6-BDD4-0197-D7C4-66C67CD7D26A}"/>
              </a:ext>
            </a:extLst>
          </p:cNvPr>
          <p:cNvSpPr txBox="1"/>
          <p:nvPr/>
        </p:nvSpPr>
        <p:spPr>
          <a:xfrm>
            <a:off x="976593" y="6267489"/>
            <a:ext cx="5410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F0"/>
              </a:buClr>
              <a:buSzPct val="150000"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Цифровые задания, лаборатории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7A30FE20-997F-FD17-A69F-86338D18C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178" y="6360058"/>
            <a:ext cx="132801" cy="126765"/>
          </a:xfrm>
          <a:prstGeom prst="rect">
            <a:avLst/>
          </a:prstGeom>
        </p:spPr>
      </p:pic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8EA94663-04D0-3DC5-F4F6-FD95919BFB3D}"/>
              </a:ext>
            </a:extLst>
          </p:cNvPr>
          <p:cNvSpPr/>
          <p:nvPr/>
        </p:nvSpPr>
        <p:spPr>
          <a:xfrm>
            <a:off x="498001" y="1123272"/>
            <a:ext cx="6189446" cy="5453673"/>
          </a:xfrm>
          <a:prstGeom prst="roundRect">
            <a:avLst>
              <a:gd name="adj" fmla="val 2778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/>
          </a:p>
        </p:txBody>
      </p:sp>
      <p:sp>
        <p:nvSpPr>
          <p:cNvPr id="70" name="Прямоугольник: скругленные углы 69">
            <a:extLst>
              <a:ext uri="{FF2B5EF4-FFF2-40B4-BE49-F238E27FC236}">
                <a16:creationId xmlns:a16="http://schemas.microsoft.com/office/drawing/2014/main" id="{F7F4061F-12A1-9644-1D1D-8D15DE3AE5E4}"/>
              </a:ext>
            </a:extLst>
          </p:cNvPr>
          <p:cNvSpPr/>
          <p:nvPr/>
        </p:nvSpPr>
        <p:spPr>
          <a:xfrm>
            <a:off x="8103458" y="1123271"/>
            <a:ext cx="2305305" cy="5453673"/>
          </a:xfrm>
          <a:prstGeom prst="roundRect">
            <a:avLst>
              <a:gd name="adj" fmla="val 2778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/>
          </a:p>
        </p:txBody>
      </p:sp>
      <p:sp>
        <p:nvSpPr>
          <p:cNvPr id="71" name="object 3">
            <a:extLst>
              <a:ext uri="{FF2B5EF4-FFF2-40B4-BE49-F238E27FC236}">
                <a16:creationId xmlns:a16="http://schemas.microsoft.com/office/drawing/2014/main" id="{63831707-AACC-29EF-DB14-76E0A27646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436" y="735826"/>
            <a:ext cx="651184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580"/>
            <a:r>
              <a:rPr lang="ru-RU" sz="1800" b="1" dirty="0">
                <a:solidFill>
                  <a:srgbClr val="11276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РИС «ЭЛЕКТРОННОЕ ОБРАЗОВАНИЕ ДАГЕСТАНА»</a:t>
            </a:r>
            <a:endParaRPr sz="1800" b="1" dirty="0">
              <a:solidFill>
                <a:srgbClr val="11276B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87D7060-77B4-4798-93A8-AD94D479932E}"/>
              </a:ext>
            </a:extLst>
          </p:cNvPr>
          <p:cNvSpPr/>
          <p:nvPr/>
        </p:nvSpPr>
        <p:spPr>
          <a:xfrm>
            <a:off x="2058970" y="305592"/>
            <a:ext cx="8074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РЕЗУЛЬТАТЫ РЕИНЖИНИРИНГА</a:t>
            </a:r>
            <a:endParaRPr lang="ru-RU" dirty="0"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441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188137" y="-13648"/>
            <a:ext cx="4109799" cy="6858002"/>
            <a:chOff x="-33487" y="-2"/>
            <a:chExt cx="4109799" cy="6858002"/>
          </a:xfrm>
        </p:grpSpPr>
        <p:sp>
          <p:nvSpPr>
            <p:cNvPr id="17" name="Прямоугольник 16"/>
            <p:cNvSpPr/>
            <p:nvPr/>
          </p:nvSpPr>
          <p:spPr>
            <a:xfrm rot="16200000">
              <a:off x="-3112118" y="3078629"/>
              <a:ext cx="6726649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5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ОБРАЗОВАНИЯ И НАУКИ РЕСПУБЛИКИ ДАГЕСТАН</a:t>
              </a:r>
              <a:br>
                <a:rPr lang="ru-RU" sz="1550" i="0" dirty="0">
                  <a:solidFill>
                    <a:schemeClr val="bg1">
                      <a:lumMod val="8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ru-RU" sz="155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43" t="-776" r="-191"/>
            <a:stretch/>
          </p:blipFill>
          <p:spPr>
            <a:xfrm>
              <a:off x="308903" y="8670"/>
              <a:ext cx="3767409" cy="6849330"/>
            </a:xfrm>
            <a:prstGeom prst="rect">
              <a:avLst/>
            </a:prstGeom>
          </p:spPr>
        </p:pic>
      </p:grp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8" t="8111" r="24367" b="11667"/>
          <a:stretch/>
        </p:blipFill>
        <p:spPr>
          <a:xfrm>
            <a:off x="141850" y="-13648"/>
            <a:ext cx="172213" cy="6871648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D761F06-2D09-4F53-8D09-1209829BABD2}"/>
              </a:ext>
            </a:extLst>
          </p:cNvPr>
          <p:cNvSpPr/>
          <p:nvPr/>
        </p:nvSpPr>
        <p:spPr>
          <a:xfrm>
            <a:off x="2058970" y="379767"/>
            <a:ext cx="8074060" cy="600164"/>
          </a:xfrm>
          <a:prstGeom prst="rect">
            <a:avLst/>
          </a:prstGeom>
          <a:solidFill>
            <a:srgbClr val="11276B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РЕСПУБЛИКА ДАГЕСТАН ПРИНЯЛА УЧАСТИЕ В ФЕДЕРАЛЬНОМ ОТБОРЕ ПРЕДЛОЖЕНИЙ,</a:t>
            </a:r>
          </a:p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НАПРАВЛЕННЫХ НА СНИЖЕНИЕ БЮРОКРАТИЧЕСКОЙ НАГРУЗКИ В СИСТЕМЕ ОБРАЗОВАНИЯ,</a:t>
            </a:r>
          </a:p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«ОБРАЗОВАНИЕ БЕЗ БЮРОКРАТИИ»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CBAA234-6613-419F-8EFA-CD47ACEE23B8}"/>
              </a:ext>
            </a:extLst>
          </p:cNvPr>
          <p:cNvSpPr/>
          <p:nvPr/>
        </p:nvSpPr>
        <p:spPr>
          <a:xfrm>
            <a:off x="8139882" y="4576823"/>
            <a:ext cx="36879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Материалы победителей регионального этапа отбора предложений по снижению бюрократической нагрузки в системе образования Республики Дагестан направлены для участия в федеральном этапе отбора предложений</a:t>
            </a:r>
          </a:p>
        </p:txBody>
      </p:sp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id="{55CC6E08-6675-4011-9E9A-A8259679E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85" y="1485225"/>
            <a:ext cx="3687983" cy="258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89">
            <a:extLst>
              <a:ext uri="{FF2B5EF4-FFF2-40B4-BE49-F238E27FC236}">
                <a16:creationId xmlns:a16="http://schemas.microsoft.com/office/drawing/2014/main" id="{9AC00558-4AB3-4C93-80C1-DBBF05FBDA52}"/>
              </a:ext>
            </a:extLst>
          </p:cNvPr>
          <p:cNvSpPr/>
          <p:nvPr/>
        </p:nvSpPr>
        <p:spPr>
          <a:xfrm flipV="1">
            <a:off x="973990" y="1283922"/>
            <a:ext cx="6783630" cy="1151993"/>
          </a:xfrm>
          <a:prstGeom prst="roundRect">
            <a:avLst>
              <a:gd name="adj" fmla="val 20437"/>
            </a:avLst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28" name="Скругленный прямоугольник 89">
            <a:extLst>
              <a:ext uri="{FF2B5EF4-FFF2-40B4-BE49-F238E27FC236}">
                <a16:creationId xmlns:a16="http://schemas.microsoft.com/office/drawing/2014/main" id="{DA3FEF5C-20A3-49F4-88D1-5C90C57537C9}"/>
              </a:ext>
            </a:extLst>
          </p:cNvPr>
          <p:cNvSpPr/>
          <p:nvPr/>
        </p:nvSpPr>
        <p:spPr>
          <a:xfrm>
            <a:off x="973991" y="2880756"/>
            <a:ext cx="6783630" cy="3260557"/>
          </a:xfrm>
          <a:prstGeom prst="roundRect">
            <a:avLst>
              <a:gd name="adj" fmla="val 7904"/>
            </a:avLst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91AE0BE-5B5B-4503-9133-B842BBD6A966}"/>
              </a:ext>
            </a:extLst>
          </p:cNvPr>
          <p:cNvSpPr/>
          <p:nvPr/>
        </p:nvSpPr>
        <p:spPr>
          <a:xfrm>
            <a:off x="1139787" y="1406290"/>
            <a:ext cx="6617833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11276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Участники отбора регионального этапа:</a:t>
            </a:r>
          </a:p>
          <a:p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образовательные организации</a:t>
            </a:r>
          </a:p>
          <a:p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Дагестанский институт развития образования</a:t>
            </a:r>
          </a:p>
          <a:p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Министерство образования и науки Республики Дагестан</a:t>
            </a:r>
            <a:endParaRPr lang="en-US" sz="1400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b="1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11276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Победители регионального этапа:</a:t>
            </a:r>
          </a:p>
          <a:p>
            <a:endParaRPr lang="ru-RU" sz="1000" b="1" dirty="0">
              <a:solidFill>
                <a:srgbClr val="11276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МКОУ «</a:t>
            </a:r>
            <a:r>
              <a:rPr lang="ru-RU" sz="1400" dirty="0" err="1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Калининаульская</a:t>
            </a:r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СОШ» </a:t>
            </a:r>
            <a:r>
              <a:rPr lang="ru-RU" sz="1400" dirty="0" err="1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Казбековского</a:t>
            </a:r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района</a:t>
            </a:r>
          </a:p>
          <a:p>
            <a:pPr marL="285750" indent="-285750">
              <a:buFontTx/>
              <a:buChar char="-"/>
            </a:pPr>
            <a:endParaRPr lang="en-US" sz="1000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МКОУ «</a:t>
            </a:r>
            <a:r>
              <a:rPr lang="ru-RU" sz="1400" dirty="0" err="1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Юрковская</a:t>
            </a:r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СОШ» </a:t>
            </a:r>
            <a:r>
              <a:rPr lang="ru-RU" sz="1400" dirty="0" err="1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Тарумовского</a:t>
            </a:r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района</a:t>
            </a:r>
          </a:p>
          <a:p>
            <a:pPr marL="285750" indent="-285750">
              <a:buFontTx/>
              <a:buChar char="-"/>
            </a:pPr>
            <a:endParaRPr lang="en-US" sz="1000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МКОУ «</a:t>
            </a:r>
            <a:r>
              <a:rPr lang="ru-RU" sz="1400" dirty="0" err="1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Костекская</a:t>
            </a:r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СОШ им. </a:t>
            </a:r>
            <a:r>
              <a:rPr lang="ru-RU" sz="1400" dirty="0" err="1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Б.Ш.Бакиева</a:t>
            </a:r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Хасавюртовского района</a:t>
            </a:r>
          </a:p>
          <a:p>
            <a:pPr marL="285750" indent="-285750">
              <a:buFontTx/>
              <a:buChar char="-"/>
            </a:pPr>
            <a:endParaRPr lang="ru-RU" sz="1000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«</a:t>
            </a:r>
            <a:r>
              <a:rPr lang="ru-RU" sz="1400" dirty="0" err="1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Избербашская</a:t>
            </a:r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школа – интернат III-IV  видов» г. Избербаш</a:t>
            </a:r>
          </a:p>
          <a:p>
            <a:pPr marL="285750" indent="-285750">
              <a:buFontTx/>
              <a:buChar char="-"/>
            </a:pPr>
            <a:endParaRPr lang="ru-RU" sz="1000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МКОУ «СОШ № 9» г. Кизляр</a:t>
            </a:r>
          </a:p>
          <a:p>
            <a:pPr marL="285750" indent="-285750">
              <a:buFontTx/>
              <a:buChar char="-"/>
            </a:pPr>
            <a:endParaRPr lang="ru-RU" sz="1000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Дагестанский институт развития образования</a:t>
            </a:r>
          </a:p>
          <a:p>
            <a:pPr marL="285750" indent="-285750">
              <a:buFontTx/>
              <a:buChar char="-"/>
            </a:pPr>
            <a:endParaRPr lang="ru-RU" sz="1000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Министерство образования и науки Республики Дагестан</a:t>
            </a:r>
          </a:p>
          <a:p>
            <a:r>
              <a:rPr lang="ru-RU" sz="1400" b="1" dirty="0">
                <a:solidFill>
                  <a:srgbClr val="1127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1127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196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49CEC-A00C-0CFF-9D7F-E7C8EA529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 rot="16200000">
            <a:off x="8543982" y="3078631"/>
            <a:ext cx="6726649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5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ДАГЕСТАН</a:t>
            </a:r>
            <a:br>
              <a:rPr lang="ru-RU" sz="1550" i="0" dirty="0">
                <a:solidFill>
                  <a:schemeClr val="bg1">
                    <a:lumMod val="8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55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99" t="-1545" r="42451" b="769"/>
          <a:stretch/>
        </p:blipFill>
        <p:spPr>
          <a:xfrm>
            <a:off x="7910055" y="-61341"/>
            <a:ext cx="3767409" cy="684933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8" t="8111" r="24367" b="11667"/>
          <a:stretch/>
        </p:blipFill>
        <p:spPr>
          <a:xfrm>
            <a:off x="11911149" y="0"/>
            <a:ext cx="172213" cy="687164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D5444E-3960-45B7-897E-09CACBD39BCE}"/>
              </a:ext>
            </a:extLst>
          </p:cNvPr>
          <p:cNvSpPr/>
          <p:nvPr/>
        </p:nvSpPr>
        <p:spPr>
          <a:xfrm>
            <a:off x="514536" y="500470"/>
            <a:ext cx="97330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1276B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Оценка эффективности внедренных инструментов системного подхода к снижению бюрократической нагрузки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AF3E7F3-55D2-425A-8DE0-754FA134EC8E}"/>
              </a:ext>
            </a:extLst>
          </p:cNvPr>
          <p:cNvSpPr/>
          <p:nvPr/>
        </p:nvSpPr>
        <p:spPr>
          <a:xfrm>
            <a:off x="561365" y="1313133"/>
            <a:ext cx="1082756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Обработано более 300 обращений, поступивших на </a:t>
            </a:r>
            <a:r>
              <a:rPr lang="ru-RU" sz="1400" b="1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чат-бот</a:t>
            </a:r>
            <a:r>
              <a:rPr lang="ru-RU" sz="1400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«Помощник Рособрнадзора»</a:t>
            </a:r>
            <a:r>
              <a:rPr lang="en-US" sz="1400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2025-2026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гг.</a:t>
            </a:r>
            <a:endParaRPr lang="en-US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</a:t>
            </a:r>
            <a:r>
              <a:rPr lang="ru-RU" sz="1400" b="1" dirty="0">
                <a:latin typeface="Arial Black" panose="020B0A04020102020204" pitchFamily="34" charset="0"/>
                <a:cs typeface="Arial" panose="020B0604020202020204" pitchFamily="34" charset="0"/>
              </a:rPr>
              <a:t>Минобрнауки РД</a:t>
            </a:r>
            <a:r>
              <a:rPr lang="ru-RU" sz="1400" dirty="0">
                <a:latin typeface="Arial Black" panose="020B0A04020102020204" pitchFamily="34" charset="0"/>
                <a:cs typeface="Arial" panose="020B0604020202020204" pitchFamily="34" charset="0"/>
              </a:rPr>
              <a:t>: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проведены плановые выездные проверки семи муниципальных органов управления образованием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полугодии 2026 года.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 Black" panose="020B0A04020102020204" pitchFamily="34" charset="0"/>
                <a:cs typeface="Arial" panose="020B0604020202020204" pitchFamily="34" charset="0"/>
              </a:rPr>
              <a:t>Выявленные нарушения обязательных требований касались: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основании ч. 1 ст. 49 Федерального закона от 31 июля 2020 г. № 248-ФЗ «О государственном контроле (надзоре) и муниципальном контроле в Российской Федерации» Минобрнауки РД </a:t>
            </a:r>
            <a:r>
              <a:rPr lang="ru-RU" sz="1400" dirty="0">
                <a:latin typeface="Arial Black" panose="020B0A04020102020204" pitchFamily="34" charset="0"/>
                <a:cs typeface="Arial" panose="020B0604020202020204" pitchFamily="34" charset="0"/>
              </a:rPr>
              <a:t>объявлены предостережения о недопустимости нарушения обязательных требований 11-ти образовательным организациям.</a:t>
            </a:r>
          </a:p>
          <a:p>
            <a:endParaRPr lang="en-US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</a:t>
            </a:r>
            <a:r>
              <a:rPr lang="ru-RU" sz="1400" b="1" dirty="0"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Рособрнадзор: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проведен анонимный опрос 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педработников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осенью 2025 года.</a:t>
            </a:r>
          </a:p>
          <a:p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Результат: удовлетворительный уровень проводимой работы в дошкольных образовательных учреждениях Республики Дагестан и недостаточный уровень проводимой работы в общеобразовательных организациях Республики Дагестан </a:t>
            </a:r>
          </a:p>
        </p:txBody>
      </p:sp>
      <p:sp>
        <p:nvSpPr>
          <p:cNvPr id="37" name="Скругленный прямоугольник 89">
            <a:extLst>
              <a:ext uri="{FF2B5EF4-FFF2-40B4-BE49-F238E27FC236}">
                <a16:creationId xmlns:a16="http://schemas.microsoft.com/office/drawing/2014/main" id="{44ADEEBE-825E-42C5-9294-769C9D6C477F}"/>
              </a:ext>
            </a:extLst>
          </p:cNvPr>
          <p:cNvSpPr/>
          <p:nvPr/>
        </p:nvSpPr>
        <p:spPr>
          <a:xfrm>
            <a:off x="561365" y="2754628"/>
            <a:ext cx="3300662" cy="2055712"/>
          </a:xfrm>
          <a:prstGeom prst="roundRect">
            <a:avLst>
              <a:gd name="adj" fmla="val 7888"/>
            </a:avLst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24D95AA-75FB-4A20-971F-B14074BBAD08}"/>
              </a:ext>
            </a:extLst>
          </p:cNvPr>
          <p:cNvSpPr/>
          <p:nvPr/>
        </p:nvSpPr>
        <p:spPr>
          <a:xfrm>
            <a:off x="668923" y="2852133"/>
            <a:ext cx="31650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отсутствия внесения соответствующих изменений в должностные инструкции учителей, классных руководителей, в коллективный трудовой договор или Правила внутреннего трудового распорядка педагогических работников </a:t>
            </a:r>
          </a:p>
        </p:txBody>
      </p:sp>
      <p:sp>
        <p:nvSpPr>
          <p:cNvPr id="43" name="Скругленный прямоугольник 89">
            <a:extLst>
              <a:ext uri="{FF2B5EF4-FFF2-40B4-BE49-F238E27FC236}">
                <a16:creationId xmlns:a16="http://schemas.microsoft.com/office/drawing/2014/main" id="{550A8E32-7D40-4231-9E3D-95DC3DD68C43}"/>
              </a:ext>
            </a:extLst>
          </p:cNvPr>
          <p:cNvSpPr/>
          <p:nvPr/>
        </p:nvSpPr>
        <p:spPr>
          <a:xfrm>
            <a:off x="4107744" y="2754628"/>
            <a:ext cx="3300662" cy="79468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71793A45-3AFA-42EA-AA3E-75DD1FB011C7}"/>
              </a:ext>
            </a:extLst>
          </p:cNvPr>
          <p:cNvSpPr/>
          <p:nvPr/>
        </p:nvSpPr>
        <p:spPr>
          <a:xfrm>
            <a:off x="4230434" y="2852133"/>
            <a:ext cx="31650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отсутствия изменений в трудовых договорах</a:t>
            </a:r>
          </a:p>
        </p:txBody>
      </p:sp>
      <p:sp>
        <p:nvSpPr>
          <p:cNvPr id="48" name="Скругленный прямоугольник 89">
            <a:extLst>
              <a:ext uri="{FF2B5EF4-FFF2-40B4-BE49-F238E27FC236}">
                <a16:creationId xmlns:a16="http://schemas.microsoft.com/office/drawing/2014/main" id="{A9E150CC-147C-4544-BF2A-3B046F2FDBD2}"/>
              </a:ext>
            </a:extLst>
          </p:cNvPr>
          <p:cNvSpPr/>
          <p:nvPr/>
        </p:nvSpPr>
        <p:spPr>
          <a:xfrm>
            <a:off x="4107744" y="3705248"/>
            <a:ext cx="3300662" cy="1105092"/>
          </a:xfrm>
          <a:prstGeom prst="roundRect">
            <a:avLst>
              <a:gd name="adj" fmla="val 12312"/>
            </a:avLst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411E77B3-757F-46B5-973F-FC1362A380C7}"/>
              </a:ext>
            </a:extLst>
          </p:cNvPr>
          <p:cNvSpPr/>
          <p:nvPr/>
        </p:nvSpPr>
        <p:spPr>
          <a:xfrm>
            <a:off x="4230434" y="3782484"/>
            <a:ext cx="31650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внесения изменений или издание приказов школы со ссылкой на утративший силу приказ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России № 582</a:t>
            </a:r>
          </a:p>
        </p:txBody>
      </p:sp>
      <p:sp>
        <p:nvSpPr>
          <p:cNvPr id="52" name="Скругленный прямоугольник 89">
            <a:extLst>
              <a:ext uri="{FF2B5EF4-FFF2-40B4-BE49-F238E27FC236}">
                <a16:creationId xmlns:a16="http://schemas.microsoft.com/office/drawing/2014/main" id="{D935DC56-B120-4FC6-9D5F-5CA666FEA2FF}"/>
              </a:ext>
            </a:extLst>
          </p:cNvPr>
          <p:cNvSpPr/>
          <p:nvPr/>
        </p:nvSpPr>
        <p:spPr>
          <a:xfrm>
            <a:off x="7634439" y="2754628"/>
            <a:ext cx="3300662" cy="1468454"/>
          </a:xfrm>
          <a:prstGeom prst="roundRect">
            <a:avLst>
              <a:gd name="adj" fmla="val 8474"/>
            </a:avLst>
          </a:prstGeom>
          <a:solidFill>
            <a:schemeClr val="bg1"/>
          </a:solidFill>
          <a:ln w="19050">
            <a:solidFill>
              <a:srgbClr val="FFCC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90" dirty="0">
              <a:latin typeface="Raleway Black" pitchFamily="2" charset="-52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550F5015-2307-4997-88F0-462F462895A5}"/>
              </a:ext>
            </a:extLst>
          </p:cNvPr>
          <p:cNvSpPr/>
          <p:nvPr/>
        </p:nvSpPr>
        <p:spPr>
          <a:xfrm>
            <a:off x="7801417" y="2852133"/>
            <a:ext cx="316508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внесения изменений со ссылкой на актуальный приказ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России № 779 с сохранением документов, не включенных в перечень</a:t>
            </a:r>
          </a:p>
        </p:txBody>
      </p:sp>
    </p:spTree>
    <p:extLst>
      <p:ext uri="{BB962C8B-B14F-4D97-AF65-F5344CB8AC3E}">
        <p14:creationId xmlns:p14="http://schemas.microsoft.com/office/powerpoint/2010/main" val="3797049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266380" y="-52694"/>
            <a:ext cx="4109799" cy="6858002"/>
            <a:chOff x="-33487" y="-2"/>
            <a:chExt cx="4109799" cy="6858002"/>
          </a:xfrm>
        </p:grpSpPr>
        <p:sp>
          <p:nvSpPr>
            <p:cNvPr id="17" name="Прямоугольник 16"/>
            <p:cNvSpPr/>
            <p:nvPr/>
          </p:nvSpPr>
          <p:spPr>
            <a:xfrm rot="16200000">
              <a:off x="-3112118" y="3078629"/>
              <a:ext cx="6726649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5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ОБРАЗОВАНИЯ И НАУКИ РЕСПУБЛИКИ ДАГЕСТАН</a:t>
              </a:r>
              <a:br>
                <a:rPr lang="ru-RU" sz="1550" i="0" dirty="0">
                  <a:solidFill>
                    <a:schemeClr val="bg1">
                      <a:lumMod val="8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ru-RU" sz="155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43" t="-776" r="-191"/>
            <a:stretch/>
          </p:blipFill>
          <p:spPr>
            <a:xfrm>
              <a:off x="308903" y="8670"/>
              <a:ext cx="3767409" cy="6849330"/>
            </a:xfrm>
            <a:prstGeom prst="rect">
              <a:avLst/>
            </a:prstGeom>
          </p:spPr>
        </p:pic>
      </p:grp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8" t="8111" r="24367" b="11667"/>
          <a:stretch/>
        </p:blipFill>
        <p:spPr>
          <a:xfrm>
            <a:off x="141850" y="-13648"/>
            <a:ext cx="172213" cy="687164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62646" y="409738"/>
            <a:ext cx="5266707" cy="261610"/>
          </a:xfrm>
          <a:prstGeom prst="rect">
            <a:avLst/>
          </a:prstGeom>
          <a:solidFill>
            <a:srgbClr val="11276B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 УРОВНЕ ПРАВИТЕЛЬСТВА РЕСПУБЛИКИ ДАГЕСТАН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A37A27C-D83C-4D35-9422-C77EC42D6B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297" y="1096912"/>
            <a:ext cx="2271658" cy="32442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C045E10-63B7-45ED-9A70-9E4CD94E2D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2305" y="3664903"/>
            <a:ext cx="3603526" cy="2569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47657B5-D7F8-4AFE-814B-FF84EFB120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2793" y="1111220"/>
            <a:ext cx="2326039" cy="32442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3D2B285-091E-439A-A5DE-210ED8B943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2129" y="3664903"/>
            <a:ext cx="3598357" cy="2569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EC1CD70-6D0C-47FB-BEFD-2C043A7C61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5663" y="1096912"/>
            <a:ext cx="2326039" cy="3258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1280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7910055" y="-61341"/>
            <a:ext cx="4281945" cy="6849330"/>
            <a:chOff x="-4103287" y="-34996"/>
            <a:chExt cx="4281945" cy="6849330"/>
          </a:xfrm>
        </p:grpSpPr>
        <p:sp>
          <p:nvSpPr>
            <p:cNvPr id="13" name="Прямоугольник 12"/>
            <p:cNvSpPr/>
            <p:nvPr/>
          </p:nvSpPr>
          <p:spPr>
            <a:xfrm rot="16200000">
              <a:off x="-3469360" y="3104976"/>
              <a:ext cx="6726649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5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ОБРАЗОВАНИЯ И НАУКИ РЕСПУБЛИКИ ДАГЕСТАН</a:t>
              </a:r>
              <a:br>
                <a:rPr lang="ru-RU" sz="1550" i="0" dirty="0">
                  <a:solidFill>
                    <a:schemeClr val="bg1">
                      <a:lumMod val="85000"/>
                    </a:schemeClr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ru-RU" sz="155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9" t="-1545" r="42451" b="769"/>
            <a:stretch/>
          </p:blipFill>
          <p:spPr>
            <a:xfrm>
              <a:off x="-4103287" y="-34996"/>
              <a:ext cx="3767409" cy="6849330"/>
            </a:xfrm>
            <a:prstGeom prst="rect">
              <a:avLst/>
            </a:prstGeom>
          </p:spPr>
        </p:pic>
      </p:grp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8" t="8111" r="24367" b="11667"/>
          <a:stretch/>
        </p:blipFill>
        <p:spPr>
          <a:xfrm>
            <a:off x="11911149" y="0"/>
            <a:ext cx="172213" cy="68716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34653" y="380818"/>
            <a:ext cx="10879322" cy="646331"/>
          </a:xfrm>
          <a:prstGeom prst="rect">
            <a:avLst/>
          </a:prstGeom>
          <a:solidFill>
            <a:srgbClr val="11276B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АДМИНИСТРАТИВНО-УПРАВЛЕНЧЕСКИЙ АППАРАТ – ОДИН ИЗ МЕХАНИЗМОВ ЗАКОНОДАТЕЛЬНОЙ ЗАЩИТЫ ПРАВ И СВОБОД ПЕДАГОГИЧЕСКИХ РАБОТНИКОВ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01763515"/>
              </p:ext>
            </p:extLst>
          </p:nvPr>
        </p:nvGraphicFramePr>
        <p:xfrm>
          <a:off x="534390" y="1501719"/>
          <a:ext cx="5561610" cy="461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18930422"/>
              </p:ext>
            </p:extLst>
          </p:nvPr>
        </p:nvGraphicFramePr>
        <p:xfrm>
          <a:off x="6337621" y="180564"/>
          <a:ext cx="5191718" cy="461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9C91C8F-687A-403A-AE92-CE0D975828FD}"/>
              </a:ext>
            </a:extLst>
          </p:cNvPr>
          <p:cNvGrpSpPr/>
          <p:nvPr/>
        </p:nvGrpSpPr>
        <p:grpSpPr>
          <a:xfrm>
            <a:off x="6337621" y="3806880"/>
            <a:ext cx="5176354" cy="2187471"/>
            <a:chOff x="0" y="689695"/>
            <a:chExt cx="5191718" cy="3230932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D9B4158C-B566-472D-9EC5-0C335598C058}"/>
                </a:ext>
              </a:extLst>
            </p:cNvPr>
            <p:cNvSpPr/>
            <p:nvPr/>
          </p:nvSpPr>
          <p:spPr>
            <a:xfrm>
              <a:off x="0" y="689695"/>
              <a:ext cx="5191718" cy="3230932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рямоугольник: скругленные углы 4">
              <a:extLst>
                <a:ext uri="{FF2B5EF4-FFF2-40B4-BE49-F238E27FC236}">
                  <a16:creationId xmlns:a16="http://schemas.microsoft.com/office/drawing/2014/main" id="{3AA86BEF-9A17-4DD4-9F2C-FB0F07C5BFD6}"/>
                </a:ext>
              </a:extLst>
            </p:cNvPr>
            <p:cNvSpPr txBox="1"/>
            <p:nvPr/>
          </p:nvSpPr>
          <p:spPr>
            <a:xfrm>
              <a:off x="184040" y="846767"/>
              <a:ext cx="4773316" cy="29154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84138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kern="12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ВЫХОДИТ ЗА ПРЕДЕЛЫ ПЕРЕЧНЯ!</a:t>
              </a:r>
            </a:p>
            <a:p>
              <a:pPr marL="84138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400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endParaRPr>
            </a:p>
            <a:p>
              <a:pPr marL="255588" lvl="0" indent="-17145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050" kern="12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СОСТАВЛЕНИЕ СПИСКА ДЕТЕЙ ПО ЗАПРОСУ МЕДИЦИНСКИХ СОТРУДНИКОВ; </a:t>
              </a:r>
            </a:p>
            <a:p>
              <a:pPr marL="255588" lvl="0" indent="-17145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050" kern="12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ОТЧЕТНОСТЬ ОБ УЧАСТИИ В ОЛИМПИАДАХ РАЗНОГО УРОВНЯ; </a:t>
              </a:r>
              <a:endParaRPr lang="ru-RU" sz="105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marL="255588" lvl="0" indent="-17145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050" kern="12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ЗАПОЛНЕНИЕ АТТЕСТАТОВ ОБ ОКОНЧАНИИ ШКОЛЫ; </a:t>
              </a:r>
              <a:endParaRPr lang="ru-RU" sz="105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marL="255588" lvl="0" indent="-17145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050" kern="12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ОБХОД МИКРОРАЙОНА ШКОЛЫ; </a:t>
              </a:r>
              <a:endParaRPr lang="ru-RU" sz="105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marL="255588" lvl="0" indent="-17145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050" kern="1200" dirty="0">
                  <a:solidFill>
                    <a:schemeClr val="bg1"/>
                  </a:solidFill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ПОМОЩЬ В РЕГИСТРАЦИИ УЧАЩИХСЯ ДЛЯ ПРОВЕДЕНИЯ ДИКТАНТОВ ГЕОГРАФИЧЕСКИХ, ЭКОЛОГИЧЕСКИХ И ДРУГИХ.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2627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t="10208" r="142" b="9570"/>
          <a:stretch/>
        </p:blipFill>
        <p:spPr>
          <a:xfrm>
            <a:off x="-9098" y="0"/>
            <a:ext cx="12201098" cy="68716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27647" y="3167390"/>
            <a:ext cx="83276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Спасибо</a:t>
            </a:r>
            <a:r>
              <a:rPr lang="en-US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внимание!</a:t>
            </a:r>
            <a:endParaRPr lang="ru-RU" sz="2800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63237" y="815544"/>
            <a:ext cx="4034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ДАГЕСТАН</a:t>
            </a:r>
            <a:br>
              <a:rPr lang="ru-RU" sz="120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9" y="520776"/>
            <a:ext cx="1083442" cy="112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64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544</TotalTime>
  <Words>1576</Words>
  <Application>Microsoft Office PowerPoint</Application>
  <PresentationFormat>Широкоэкранный</PresentationFormat>
  <Paragraphs>179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Open Sans</vt:lpstr>
      <vt:lpstr>Raleway Black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РИС «ЭЛЕКТРОННОЕ ОБРАЗОВАНИЕ ДАГЕСТАНА»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Штрилиц</dc:creator>
  <cp:lastModifiedBy>PC</cp:lastModifiedBy>
  <cp:revision>71</cp:revision>
  <dcterms:created xsi:type="dcterms:W3CDTF">2025-08-18T07:24:36Z</dcterms:created>
  <dcterms:modified xsi:type="dcterms:W3CDTF">2026-08-24T23:30:18Z</dcterms:modified>
</cp:coreProperties>
</file>